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3" r:id="rId24"/>
    <p:sldId id="284" r:id="rId25"/>
    <p:sldId id="285" r:id="rId26"/>
    <p:sldId id="291" r:id="rId27"/>
    <p:sldId id="292" r:id="rId28"/>
    <p:sldId id="286" r:id="rId29"/>
    <p:sldId id="287" r:id="rId30"/>
    <p:sldId id="288" r:id="rId31"/>
    <p:sldId id="289" r:id="rId32"/>
    <p:sldId id="290" r:id="rId33"/>
    <p:sldId id="312" r:id="rId34"/>
    <p:sldId id="304" r:id="rId35"/>
    <p:sldId id="305" r:id="rId36"/>
    <p:sldId id="306" r:id="rId37"/>
    <p:sldId id="307" r:id="rId38"/>
    <p:sldId id="308" r:id="rId39"/>
    <p:sldId id="309" r:id="rId40"/>
    <p:sldId id="310" r:id="rId4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4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7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80783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xmlns:p14="http://schemas.microsoft.com/office/powerpoint/2010/main"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title"/>
          </p:nvPr>
        </p:nvSpPr>
        <p:spPr>
          <a:xfrm>
            <a:off x="203200" y="433389"/>
            <a:ext cx="8229600" cy="75194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t>Buddhist psychology</a:t>
            </a:r>
          </a:p>
        </p:txBody>
      </p:sp>
      <p:sp>
        <p:nvSpPr>
          <p:cNvPr id="9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91583" y="1291172"/>
            <a:ext cx="8667751" cy="554566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                             6  </a:t>
            </a:r>
            <a:r>
              <a:rPr b="1" dirty="0">
                <a:ln w="10541" cap="flat">
                  <a:solidFill>
                    <a:srgbClr val="4579B8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BCD2FA"/>
                    </a:gs>
                    <a:gs pos="9000">
                      <a:srgbClr val="9EC1FF"/>
                    </a:gs>
                    <a:gs pos="50000">
                      <a:srgbClr val="003B81"/>
                    </a:gs>
                    <a:gs pos="79000">
                      <a:srgbClr val="9EC1FF"/>
                    </a:gs>
                    <a:gs pos="100000">
                      <a:srgbClr val="BCD2FA"/>
                    </a:gs>
                  </a:gsLst>
                  <a:lin ang="5400000" scaled="0"/>
                </a:gradFill>
              </a:rPr>
              <a:t>Topics </a:t>
            </a:r>
          </a:p>
          <a:p>
            <a:pPr marL="0" indent="0">
              <a:buSzTx/>
              <a:buNone/>
            </a:pPr>
            <a:endParaRPr b="1" dirty="0">
              <a:ln w="10541" cap="flat">
                <a:solidFill>
                  <a:srgbClr val="4579B8"/>
                </a:solidFill>
                <a:prstDash val="solid"/>
                <a:round/>
              </a:ln>
              <a:gradFill flip="none" rotWithShape="1">
                <a:gsLst>
                  <a:gs pos="0">
                    <a:srgbClr val="BCD2FA"/>
                  </a:gs>
                  <a:gs pos="9000">
                    <a:srgbClr val="9EC1FF"/>
                  </a:gs>
                  <a:gs pos="50000">
                    <a:srgbClr val="003B81"/>
                  </a:gs>
                  <a:gs pos="79000">
                    <a:srgbClr val="9EC1FF"/>
                  </a:gs>
                  <a:gs pos="100000">
                    <a:srgbClr val="BCD2FA"/>
                  </a:gs>
                </a:gsLst>
                <a:lin ang="5400000" scaled="0"/>
              </a:gradFill>
            </a:endParaRPr>
          </a:p>
          <a:p>
            <a:pPr>
              <a:spcBef>
                <a:spcPts val="600"/>
              </a:spcBef>
              <a:defRPr sz="2800"/>
            </a:pPr>
            <a:r>
              <a:rPr dirty="0"/>
              <a:t>1 The Phenomena in General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2 Six consciousnesses and Eight consciousnesses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3 Conceptual thought and non-conceptual thought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4 Valid cognition and invalid cognition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5 Seven ways of knowing, Seven fold division of mind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6 Mind and mental factors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1" build="p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26031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182880">
              <a:defRPr sz="1920"/>
            </a:pPr>
            <a:r>
              <a:rPr sz="4000" dirty="0"/>
              <a:t/>
            </a:r>
            <a:br>
              <a:rPr sz="4000" dirty="0"/>
            </a:br>
            <a:r>
              <a:rPr sz="4000" dirty="0"/>
              <a:t>Four conditions</a:t>
            </a:r>
            <a:br>
              <a:rPr sz="4000" dirty="0"/>
            </a:br>
            <a:r>
              <a:rPr sz="4000" dirty="0"/>
              <a:t> </a:t>
            </a:r>
          </a:p>
        </p:txBody>
      </p:sp>
      <p:sp>
        <p:nvSpPr>
          <p:cNvPr id="15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72050"/>
          </a:xfrm>
          <a:prstGeom prst="rect">
            <a:avLst/>
          </a:prstGeom>
        </p:spPr>
        <p:txBody>
          <a:bodyPr/>
          <a:lstStyle/>
          <a:p>
            <a:r>
              <a:rPr dirty="0"/>
              <a:t>1 Causal condition</a:t>
            </a:r>
          </a:p>
          <a:p>
            <a:endParaRPr dirty="0"/>
          </a:p>
          <a:p>
            <a:r>
              <a:rPr dirty="0"/>
              <a:t>2 Objective condition</a:t>
            </a:r>
          </a:p>
          <a:p>
            <a:endParaRPr dirty="0"/>
          </a:p>
          <a:p>
            <a:r>
              <a:rPr dirty="0"/>
              <a:t>3 Fundamental condition</a:t>
            </a:r>
          </a:p>
          <a:p>
            <a:endParaRPr dirty="0"/>
          </a:p>
          <a:p>
            <a:r>
              <a:rPr dirty="0"/>
              <a:t>4 Immediate condition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1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>
            <a:spLocks noGrp="1"/>
          </p:cNvSpPr>
          <p:nvPr>
            <p:ph type="title"/>
          </p:nvPr>
        </p:nvSpPr>
        <p:spPr>
          <a:xfrm>
            <a:off x="457200" y="95250"/>
            <a:ext cx="8229600" cy="58208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182880">
              <a:defRPr sz="1560"/>
            </a:pPr>
            <a:r>
              <a:rPr sz="3200" dirty="0"/>
              <a:t/>
            </a:r>
            <a:br>
              <a:rPr sz="3200" dirty="0"/>
            </a:br>
            <a:r>
              <a:rPr sz="3200" dirty="0"/>
              <a:t> How to produce consciousness? </a:t>
            </a:r>
            <a:br>
              <a:rPr sz="3200" dirty="0"/>
            </a:br>
            <a:endParaRPr sz="3200" dirty="0"/>
          </a:p>
        </p:txBody>
      </p:sp>
      <p:sp>
        <p:nvSpPr>
          <p:cNvPr id="15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804332"/>
            <a:ext cx="8229600" cy="555466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1 Eye consciousness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2 Ear consciousness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3 Nose consciousness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4 Tongue consciousness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5 Body consciousness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6 Mental consciousness</a:t>
            </a:r>
          </a:p>
        </p:txBody>
      </p:sp>
      <p:sp>
        <p:nvSpPr>
          <p:cNvPr id="156" name="TextBox 4"/>
          <p:cNvSpPr txBox="1"/>
          <p:nvPr/>
        </p:nvSpPr>
        <p:spPr>
          <a:xfrm>
            <a:off x="4734136" y="840258"/>
            <a:ext cx="1136228" cy="300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Object</a:t>
            </a:r>
          </a:p>
        </p:txBody>
      </p:sp>
      <p:sp>
        <p:nvSpPr>
          <p:cNvPr id="157" name="TextBox 5"/>
          <p:cNvSpPr txBox="1"/>
          <p:nvPr/>
        </p:nvSpPr>
        <p:spPr>
          <a:xfrm>
            <a:off x="4755301" y="2015757"/>
            <a:ext cx="2533229" cy="300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Ear sense power/Faculty</a:t>
            </a:r>
          </a:p>
        </p:txBody>
      </p:sp>
      <p:sp>
        <p:nvSpPr>
          <p:cNvPr id="158" name="TextBox 6"/>
          <p:cNvSpPr txBox="1"/>
          <p:nvPr/>
        </p:nvSpPr>
        <p:spPr>
          <a:xfrm>
            <a:off x="4973318" y="3031013"/>
            <a:ext cx="2939629" cy="30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Nose sense power/Faculty</a:t>
            </a:r>
          </a:p>
        </p:txBody>
      </p:sp>
      <p:sp>
        <p:nvSpPr>
          <p:cNvPr id="159" name="TextBox 7"/>
          <p:cNvSpPr txBox="1"/>
          <p:nvPr/>
        </p:nvSpPr>
        <p:spPr>
          <a:xfrm>
            <a:off x="5273885" y="4062398"/>
            <a:ext cx="2945978" cy="300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Tongue sense power/Faculty</a:t>
            </a:r>
          </a:p>
        </p:txBody>
      </p:sp>
      <p:sp>
        <p:nvSpPr>
          <p:cNvPr id="160" name="TextBox 8"/>
          <p:cNvSpPr txBox="1"/>
          <p:nvPr/>
        </p:nvSpPr>
        <p:spPr>
          <a:xfrm>
            <a:off x="5263300" y="5052483"/>
            <a:ext cx="2533228" cy="30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Body sense power/Faculty</a:t>
            </a:r>
          </a:p>
        </p:txBody>
      </p:sp>
      <p:sp>
        <p:nvSpPr>
          <p:cNvPr id="161" name="TextBox 9"/>
          <p:cNvSpPr txBox="1"/>
          <p:nvPr/>
        </p:nvSpPr>
        <p:spPr>
          <a:xfrm>
            <a:off x="5263301" y="6072716"/>
            <a:ext cx="2797812" cy="30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Mental sense power/Faculty</a:t>
            </a:r>
          </a:p>
        </p:txBody>
      </p:sp>
      <p:sp>
        <p:nvSpPr>
          <p:cNvPr id="162" name="TextBox 10"/>
          <p:cNvSpPr txBox="1"/>
          <p:nvPr/>
        </p:nvSpPr>
        <p:spPr>
          <a:xfrm>
            <a:off x="4712968" y="1157646"/>
            <a:ext cx="2533229" cy="300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Eye sense power/Faculty</a:t>
            </a:r>
          </a:p>
        </p:txBody>
      </p:sp>
      <p:sp>
        <p:nvSpPr>
          <p:cNvPr id="163" name="TextBox 11"/>
          <p:cNvSpPr txBox="1"/>
          <p:nvPr/>
        </p:nvSpPr>
        <p:spPr>
          <a:xfrm>
            <a:off x="4755301" y="1761870"/>
            <a:ext cx="1136229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t>Object</a:t>
            </a:r>
          </a:p>
        </p:txBody>
      </p:sp>
      <p:sp>
        <p:nvSpPr>
          <p:cNvPr id="164" name="TextBox 12"/>
          <p:cNvSpPr txBox="1"/>
          <p:nvPr/>
        </p:nvSpPr>
        <p:spPr>
          <a:xfrm>
            <a:off x="4994485" y="2749555"/>
            <a:ext cx="1136228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t>Object</a:t>
            </a:r>
          </a:p>
        </p:txBody>
      </p:sp>
      <p:sp>
        <p:nvSpPr>
          <p:cNvPr id="165" name="TextBox 13"/>
          <p:cNvSpPr txBox="1"/>
          <p:nvPr/>
        </p:nvSpPr>
        <p:spPr>
          <a:xfrm>
            <a:off x="5295051" y="3807826"/>
            <a:ext cx="1136228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t>Object</a:t>
            </a:r>
          </a:p>
        </p:txBody>
      </p:sp>
      <p:sp>
        <p:nvSpPr>
          <p:cNvPr id="166" name="TextBox 14"/>
          <p:cNvSpPr txBox="1"/>
          <p:nvPr/>
        </p:nvSpPr>
        <p:spPr>
          <a:xfrm>
            <a:off x="5284468" y="4787955"/>
            <a:ext cx="1136228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t>Object</a:t>
            </a:r>
          </a:p>
        </p:txBody>
      </p:sp>
      <p:sp>
        <p:nvSpPr>
          <p:cNvPr id="167" name="TextBox 15"/>
          <p:cNvSpPr txBox="1"/>
          <p:nvPr/>
        </p:nvSpPr>
        <p:spPr>
          <a:xfrm>
            <a:off x="5305635" y="5808243"/>
            <a:ext cx="1136228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t>Object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build="p" animBg="1" advAuto="0"/>
      <p:bldP spid="156" grpId="2" animBg="1" advAuto="0"/>
      <p:bldP spid="157" grpId="5" animBg="1" advAuto="0"/>
      <p:bldP spid="158" grpId="7" animBg="1" advAuto="0"/>
      <p:bldP spid="159" grpId="9" animBg="1" advAuto="0"/>
      <p:bldP spid="160" grpId="11" animBg="1" advAuto="0"/>
      <p:bldP spid="161" grpId="13" animBg="1" advAuto="0"/>
      <p:bldP spid="162" grpId="3" animBg="1" advAuto="0"/>
      <p:bldP spid="163" grpId="4" animBg="1" advAuto="0"/>
      <p:bldP spid="164" grpId="6" animBg="1" advAuto="0"/>
      <p:bldP spid="165" grpId="8" animBg="1" advAuto="0"/>
      <p:bldP spid="166" grpId="10" animBg="1" advAuto="0"/>
      <p:bldP spid="167" grpId="12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>
            <a:spLocks noGrp="1"/>
          </p:cNvSpPr>
          <p:nvPr>
            <p:ph type="title"/>
          </p:nvPr>
        </p:nvSpPr>
        <p:spPr>
          <a:xfrm>
            <a:off x="457200" y="1798109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t>The eight consciousnesses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 txBox="1">
            <a:spLocks noGrp="1"/>
          </p:cNvSpPr>
          <p:nvPr>
            <p:ph type="title"/>
          </p:nvPr>
        </p:nvSpPr>
        <p:spPr>
          <a:xfrm>
            <a:off x="232833" y="613830"/>
            <a:ext cx="8752417" cy="80380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201168">
              <a:defRPr sz="1584"/>
            </a:pPr>
            <a:r>
              <a:rPr sz="3200" dirty="0"/>
              <a:t/>
            </a:r>
            <a:br>
              <a:rPr sz="3200" dirty="0"/>
            </a:br>
            <a:r>
              <a:rPr sz="3200" dirty="0"/>
              <a:t>The Four Schools of Buddhist philosophy</a:t>
            </a:r>
            <a:br>
              <a:rPr sz="3200" dirty="0"/>
            </a:br>
            <a:endParaRPr sz="3200" dirty="0"/>
          </a:p>
        </p:txBody>
      </p:sp>
      <p:sp>
        <p:nvSpPr>
          <p:cNvPr id="17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936750"/>
            <a:ext cx="8528050" cy="3937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rPr dirty="0"/>
              <a:t>1. The Great Exposition School </a:t>
            </a:r>
            <a:r>
              <a:rPr i="1" dirty="0"/>
              <a:t>(Sanskrit: Vaibashika),</a:t>
            </a:r>
          </a:p>
          <a:p>
            <a:pPr>
              <a:defRPr sz="2400" i="1"/>
            </a:pPr>
            <a:endParaRPr i="1" dirty="0"/>
          </a:p>
          <a:p>
            <a:pPr>
              <a:spcBef>
                <a:spcPts val="500"/>
              </a:spcBef>
              <a:defRPr sz="2400"/>
            </a:pPr>
            <a:r>
              <a:rPr dirty="0"/>
              <a:t>2. The Sutra School </a:t>
            </a:r>
            <a:r>
              <a:rPr i="1" dirty="0"/>
              <a:t>(Sanskrit: Sautantrika),</a:t>
            </a:r>
          </a:p>
          <a:p>
            <a:pPr>
              <a:defRPr sz="2400" i="1"/>
            </a:pPr>
            <a:endParaRPr i="1" dirty="0"/>
          </a:p>
          <a:p>
            <a:pPr>
              <a:spcBef>
                <a:spcPts val="500"/>
              </a:spcBef>
              <a:defRPr sz="2400"/>
            </a:pPr>
            <a:r>
              <a:rPr dirty="0"/>
              <a:t>3. The Mind–Only School </a:t>
            </a:r>
            <a:r>
              <a:rPr i="1" dirty="0"/>
              <a:t>(Sanskrit: Cittamatra),</a:t>
            </a:r>
          </a:p>
          <a:p>
            <a:pPr>
              <a:defRPr sz="2400" i="1"/>
            </a:pPr>
            <a:endParaRPr i="1" dirty="0"/>
          </a:p>
          <a:p>
            <a:pPr>
              <a:spcBef>
                <a:spcPts val="600"/>
              </a:spcBef>
              <a:defRPr sz="2400"/>
            </a:pPr>
            <a:r>
              <a:rPr dirty="0"/>
              <a:t>4. The Middle Way School </a:t>
            </a:r>
            <a:r>
              <a:rPr i="1" dirty="0"/>
              <a:t>(Sanskrit: Madhyamika)</a:t>
            </a:r>
            <a:r>
              <a:rPr sz="2800" i="1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1" build="p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>
            <a:spLocks noGrp="1"/>
          </p:cNvSpPr>
          <p:nvPr>
            <p:ph type="title"/>
          </p:nvPr>
        </p:nvSpPr>
        <p:spPr>
          <a:xfrm>
            <a:off x="95250" y="55563"/>
            <a:ext cx="9048750" cy="1023938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256031">
              <a:defRPr sz="2184"/>
            </a:pPr>
            <a:r>
              <a:rPr sz="3200" dirty="0"/>
              <a:t/>
            </a:r>
            <a:br>
              <a:rPr sz="3200" dirty="0"/>
            </a:br>
            <a:r>
              <a:rPr sz="3200" dirty="0"/>
              <a:t>The eight consciousnesses </a:t>
            </a:r>
            <a:br>
              <a:rPr sz="3200" dirty="0"/>
            </a:br>
            <a:endParaRPr sz="3200" dirty="0"/>
          </a:p>
        </p:txBody>
      </p:sp>
      <p:sp>
        <p:nvSpPr>
          <p:cNvPr id="17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502832" y="1238251"/>
            <a:ext cx="7183967" cy="488791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rPr dirty="0"/>
              <a:t>1 Eye consciousness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2 Ear consciousness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3 Nose consciousness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4 Tongue consciousness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5 Body consciousness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6 Mental consciousness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7 Afflictive consciousness / Deluded mind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8 Foundational consciousness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>
            <a:spLocks noGrp="1"/>
          </p:cNvSpPr>
          <p:nvPr>
            <p:ph type="title"/>
          </p:nvPr>
        </p:nvSpPr>
        <p:spPr>
          <a:xfrm>
            <a:off x="137582" y="73554"/>
            <a:ext cx="8890001" cy="67786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dirty="0"/>
              <a:t>Conceptual thought and Non-conceptual thought</a:t>
            </a:r>
          </a:p>
        </p:txBody>
      </p:sp>
      <p:sp>
        <p:nvSpPr>
          <p:cNvPr id="17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37582" y="1079500"/>
            <a:ext cx="8890001" cy="52387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Conceptual thought/Conceptual awareness</a:t>
            </a:r>
            <a:endParaRPr sz="29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3000"/>
            </a:pPr>
            <a:endParaRPr sz="2900"/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Generic image, </a:t>
            </a:r>
            <a:endParaRPr sz="290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                           </a:t>
            </a:r>
            <a:r>
              <a:rPr sz="2000"/>
              <a:t>the image of an object in thought or idea.</a:t>
            </a:r>
            <a:endParaRPr sz="29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endParaRPr sz="29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t>Two kinds of conceptual awareness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endParaRPr/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1 Conceptual awareness that conforms to reality.</a:t>
            </a:r>
            <a:endParaRPr sz="2900"/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                   E.g. Right thought apprehending rabbit with ears </a:t>
            </a:r>
            <a:endParaRPr sz="2900"/>
          </a:p>
          <a:p>
            <a:pPr>
              <a:lnSpc>
                <a:spcPct val="90000"/>
              </a:lnSpc>
              <a:spcBef>
                <a:spcPts val="600"/>
              </a:spcBef>
              <a:defRPr sz="2200"/>
            </a:pPr>
            <a:endParaRPr sz="2900"/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 2 Conceptual awareness that doesn’t conform to reality.</a:t>
            </a:r>
            <a:endParaRPr sz="29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000"/>
            </a:pPr>
            <a:r>
              <a:t>                     E.g. Wrong thought apprehending rabbit with horns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1" build="p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>
            <a:spLocks noGrp="1"/>
          </p:cNvSpPr>
          <p:nvPr>
            <p:ph type="title"/>
          </p:nvPr>
        </p:nvSpPr>
        <p:spPr>
          <a:xfrm>
            <a:off x="457200" y="412750"/>
            <a:ext cx="8229600" cy="1004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79475">
              <a:defRPr sz="3237"/>
            </a:pPr>
            <a:r>
              <a:t>Non-conceptual thought/awareness</a:t>
            </a:r>
            <a:br/>
            <a:endParaRPr/>
          </a:p>
        </p:txBody>
      </p:sp>
      <p:sp>
        <p:nvSpPr>
          <p:cNvPr id="18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2078565"/>
            <a:ext cx="8229600" cy="4366685"/>
          </a:xfrm>
          <a:prstGeom prst="rect">
            <a:avLst/>
          </a:prstGeom>
        </p:spPr>
        <p:txBody>
          <a:bodyPr/>
          <a:lstStyle/>
          <a:p>
            <a:r>
              <a:t>   1   Five sensory consciousnesses </a:t>
            </a:r>
          </a:p>
          <a:p>
            <a:pPr>
              <a:spcBef>
                <a:spcPts val="500"/>
              </a:spcBef>
              <a:defRPr sz="2400"/>
            </a:pPr>
            <a:r>
              <a:t>                                     </a:t>
            </a:r>
            <a:r>
              <a:rPr sz="2000"/>
              <a:t> Eye consciousness</a:t>
            </a:r>
          </a:p>
          <a:p>
            <a:pPr>
              <a:spcBef>
                <a:spcPts val="400"/>
              </a:spcBef>
              <a:defRPr sz="2000"/>
            </a:pPr>
            <a:r>
              <a:t>                                              Ear consciousness</a:t>
            </a:r>
          </a:p>
          <a:p>
            <a:pPr>
              <a:spcBef>
                <a:spcPts val="400"/>
              </a:spcBef>
              <a:defRPr sz="2000"/>
            </a:pPr>
            <a:r>
              <a:t>                                              Nose consciousness</a:t>
            </a:r>
          </a:p>
          <a:p>
            <a:pPr>
              <a:spcBef>
                <a:spcPts val="400"/>
              </a:spcBef>
              <a:defRPr sz="2000"/>
            </a:pPr>
            <a:r>
              <a:t>                                              Tongue consciousness</a:t>
            </a:r>
          </a:p>
          <a:p>
            <a:pPr>
              <a:spcBef>
                <a:spcPts val="400"/>
              </a:spcBef>
              <a:defRPr sz="2000"/>
            </a:pPr>
            <a:r>
              <a:t>                                              Body consciousness</a:t>
            </a:r>
          </a:p>
          <a:p>
            <a:pPr marL="0" indent="0">
              <a:buSzTx/>
              <a:buNone/>
            </a:pPr>
            <a:endParaRPr/>
          </a:p>
          <a:p>
            <a:r>
              <a:t>  2   Non-conceptual Mental consciousness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1" build="p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5598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182880">
              <a:defRPr sz="1560"/>
            </a:pPr>
            <a:r>
              <a:rPr sz="4000" dirty="0"/>
              <a:t/>
            </a:r>
            <a:br>
              <a:rPr sz="4000" dirty="0"/>
            </a:br>
            <a:r>
              <a:rPr sz="4000" dirty="0"/>
              <a:t>Short review</a:t>
            </a:r>
            <a:br>
              <a:rPr sz="4000" dirty="0"/>
            </a:br>
            <a:endParaRPr sz="4000" dirty="0"/>
          </a:p>
        </p:txBody>
      </p:sp>
      <p:sp>
        <p:nvSpPr>
          <p:cNvPr id="18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975354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1  Consciousness is clarity and knowing.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2  The six  consciousnesses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3  How to produce consciousness?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4  Four conditions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5  The eight consciousnesses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6  The Four Schools of Buddhist philosophy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7  Conceptual thought and Non-conceptual thought</a:t>
            </a:r>
            <a:br>
              <a:rPr dirty="0"/>
            </a:br>
            <a:endParaRPr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1" build="p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443484">
              <a:defRPr sz="3783"/>
            </a:pPr>
            <a:r>
              <a:t>Valid cognition and invalid cognition</a:t>
            </a:r>
            <a:br/>
            <a:endParaRPr/>
          </a:p>
        </p:txBody>
      </p:sp>
      <p:sp>
        <p:nvSpPr>
          <p:cNvPr id="19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69332" y="1811866"/>
            <a:ext cx="8794751" cy="374438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sz="3600"/>
            </a:pPr>
            <a:r>
              <a:rPr dirty="0"/>
              <a:t>Valid cognition </a:t>
            </a:r>
            <a:r>
              <a:rPr lang="en-US" dirty="0" smtClean="0"/>
              <a:t>(Tsadma </a:t>
            </a:r>
            <a:r>
              <a:rPr dirty="0" smtClean="0">
                <a:latin typeface="+mn-lt"/>
                <a:ea typeface="+mn-ea"/>
                <a:cs typeface="+mn-cs"/>
                <a:sym typeface="Helvetica"/>
              </a:rPr>
              <a:t>ཚད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་མ</a:t>
            </a:r>
            <a:r>
              <a:rPr dirty="0" smtClean="0">
                <a:latin typeface="+mn-lt"/>
                <a:ea typeface="+mn-ea"/>
                <a:cs typeface="+mn-cs"/>
                <a:sym typeface="Helvetica"/>
              </a:rPr>
              <a:t>་</a:t>
            </a:r>
            <a:r>
              <a:rPr lang="en-US" dirty="0" smtClean="0">
                <a:latin typeface="+mn-lt"/>
                <a:ea typeface="+mn-ea"/>
                <a:cs typeface="+mn-cs"/>
                <a:sym typeface="Helvetica"/>
              </a:rPr>
              <a:t>)</a:t>
            </a:r>
            <a:endParaRPr dirty="0">
              <a:latin typeface="+mn-lt"/>
              <a:ea typeface="+mn-ea"/>
              <a:cs typeface="+mn-cs"/>
              <a:sym typeface="Helvetica"/>
            </a:endParaRPr>
          </a:p>
          <a:p>
            <a:r>
              <a:rPr dirty="0"/>
              <a:t>What is valid cognition?</a:t>
            </a:r>
          </a:p>
          <a:p>
            <a:r>
              <a:rPr dirty="0"/>
              <a:t>The correct knowledge of a particular object. </a:t>
            </a:r>
          </a:p>
          <a:p>
            <a:pPr marL="342899" indent="-342899">
              <a:defRPr sz="1900"/>
            </a:pPr>
            <a:endParaRPr dirty="0"/>
          </a:p>
          <a:p>
            <a:pPr marL="342899" indent="-342899">
              <a:spcBef>
                <a:spcPts val="400"/>
              </a:spcBef>
              <a:defRPr sz="1900"/>
            </a:pPr>
            <a:r>
              <a:rPr dirty="0"/>
              <a:t>A non-deceptive cognition”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མི་བསླུ་བའི་ཤེས་པ་</a:t>
            </a:r>
          </a:p>
          <a:p>
            <a:pPr marL="342899" indent="-342899">
              <a:defRPr sz="1900"/>
            </a:pPr>
            <a:endParaRPr dirty="0">
              <a:latin typeface="+mn-lt"/>
              <a:ea typeface="+mn-ea"/>
              <a:cs typeface="+mn-cs"/>
              <a:sym typeface="Helvetica"/>
            </a:endParaRPr>
          </a:p>
          <a:p>
            <a:pPr marL="342899" indent="-342899">
              <a:spcBef>
                <a:spcPts val="400"/>
              </a:spcBef>
              <a:defRPr sz="1900"/>
            </a:pPr>
            <a:r>
              <a:rPr dirty="0"/>
              <a:t>A valid cognition realizes something anew.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གསར་དུ་རྟོགས་པ་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1" build="p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Two kinds of valid cognition</a:t>
            </a:r>
          </a:p>
        </p:txBody>
      </p:sp>
      <p:sp>
        <p:nvSpPr>
          <p:cNvPr id="19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Direct valid cognition/Direct valid perception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endParaRPr/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 Inferential valid cognition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endParaRPr/>
          </a:p>
          <a:p>
            <a:pPr>
              <a:lnSpc>
                <a:spcPct val="80000"/>
              </a:lnSpc>
              <a:defRPr sz="3300"/>
            </a:pPr>
            <a:r>
              <a:t>Two types of object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 1 Manifest phenomena/Obvious phenomena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 </a:t>
            </a:r>
            <a:r>
              <a:rPr sz="2200"/>
              <a:t>Which are known through direct perception.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2 Hidden phenomena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 </a:t>
            </a:r>
            <a:r>
              <a:rPr sz="2200"/>
              <a:t>Where are known through inference.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1" build="p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>
            <a:spLocks noGrp="1"/>
          </p:cNvSpPr>
          <p:nvPr>
            <p:ph type="ctrTitle"/>
          </p:nvPr>
        </p:nvSpPr>
        <p:spPr>
          <a:xfrm>
            <a:off x="603488" y="190314"/>
            <a:ext cx="7772401" cy="1470026"/>
          </a:xfrm>
          <a:prstGeom prst="rect">
            <a:avLst/>
          </a:prstGeom>
        </p:spPr>
        <p:txBody>
          <a:bodyPr/>
          <a:lstStyle/>
          <a:p>
            <a:r>
              <a:t>The Phenomena in General </a:t>
            </a:r>
          </a:p>
        </p:txBody>
      </p:sp>
      <p:sp>
        <p:nvSpPr>
          <p:cNvPr id="98" name="Subtitle 2"/>
          <p:cNvSpPr txBox="1">
            <a:spLocks noGrp="1"/>
          </p:cNvSpPr>
          <p:nvPr>
            <p:ph type="subTitle" idx="1"/>
          </p:nvPr>
        </p:nvSpPr>
        <p:spPr>
          <a:xfrm>
            <a:off x="58208" y="2016637"/>
            <a:ext cx="8837085" cy="4615017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ཤེས་བྱ།    </a:t>
            </a:r>
            <a:r>
              <a:t>Phenomena /                            </a:t>
            </a:r>
          </a:p>
        </p:txBody>
      </p:sp>
      <p:sp>
        <p:nvSpPr>
          <p:cNvPr id="99" name="TextBox 3"/>
          <p:cNvSpPr txBox="1"/>
          <p:nvPr/>
        </p:nvSpPr>
        <p:spPr>
          <a:xfrm>
            <a:off x="1574375" y="3418185"/>
            <a:ext cx="2166266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 b="1">
                <a:ln w="10541" cap="flat">
                  <a:solidFill>
                    <a:srgbClr val="4579B8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BCD2FA"/>
                    </a:gs>
                    <a:gs pos="9000">
                      <a:srgbClr val="9EC1FF"/>
                    </a:gs>
                    <a:gs pos="50000">
                      <a:srgbClr val="003B81"/>
                    </a:gs>
                    <a:gs pos="79000">
                      <a:srgbClr val="9EC1FF"/>
                    </a:gs>
                    <a:gs pos="100000">
                      <a:srgbClr val="BCD2FA"/>
                    </a:gs>
                  </a:gsLst>
                  <a:lin ang="5400000" scaled="0"/>
                </a:gradFill>
              </a:defRPr>
            </a:lvl1pPr>
          </a:lstStyle>
          <a:p>
            <a:r>
              <a:t>Permanent</a:t>
            </a:r>
          </a:p>
        </p:txBody>
      </p:sp>
      <p:sp>
        <p:nvSpPr>
          <p:cNvPr id="100" name="TextBox 5"/>
          <p:cNvSpPr txBox="1"/>
          <p:nvPr/>
        </p:nvSpPr>
        <p:spPr>
          <a:xfrm>
            <a:off x="5664825" y="3260154"/>
            <a:ext cx="2301039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 b="1">
                <a:ln w="10541" cap="flat">
                  <a:solidFill>
                    <a:srgbClr val="4579B8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BCD2FA"/>
                    </a:gs>
                    <a:gs pos="9000">
                      <a:srgbClr val="9EC1FF"/>
                    </a:gs>
                    <a:gs pos="50000">
                      <a:srgbClr val="003B81"/>
                    </a:gs>
                    <a:gs pos="79000">
                      <a:srgbClr val="9EC1FF"/>
                    </a:gs>
                    <a:gs pos="100000">
                      <a:srgbClr val="BCD2FA"/>
                    </a:gs>
                  </a:gsLst>
                  <a:lin ang="5400000" scaled="0"/>
                </a:gradFill>
              </a:defRPr>
            </a:lvl1pPr>
          </a:lstStyle>
          <a:p>
            <a:r>
              <a:t>Impermanent</a:t>
            </a:r>
          </a:p>
        </p:txBody>
      </p:sp>
      <p:sp>
        <p:nvSpPr>
          <p:cNvPr id="101" name="Straight Connector 7"/>
          <p:cNvSpPr/>
          <p:nvPr/>
        </p:nvSpPr>
        <p:spPr>
          <a:xfrm flipH="1">
            <a:off x="3100916" y="2518832"/>
            <a:ext cx="1270002" cy="99483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02" name="Straight Connector 9"/>
          <p:cNvSpPr/>
          <p:nvPr/>
        </p:nvSpPr>
        <p:spPr>
          <a:xfrm>
            <a:off x="4582582" y="2518833"/>
            <a:ext cx="1354669" cy="89935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03" name="TextBox 10"/>
          <p:cNvSpPr txBox="1"/>
          <p:nvPr/>
        </p:nvSpPr>
        <p:spPr>
          <a:xfrm>
            <a:off x="4628303" y="4464625"/>
            <a:ext cx="917432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 b="1">
                <a:ln w="10541" cap="flat">
                  <a:solidFill>
                    <a:srgbClr val="4579B8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BCD2FA"/>
                    </a:gs>
                    <a:gs pos="9000">
                      <a:srgbClr val="9EC1FF"/>
                    </a:gs>
                    <a:gs pos="50000">
                      <a:srgbClr val="003B81"/>
                    </a:gs>
                    <a:gs pos="79000">
                      <a:srgbClr val="9EC1FF"/>
                    </a:gs>
                    <a:gs pos="100000">
                      <a:srgbClr val="BCD2FA"/>
                    </a:gs>
                  </a:gsLst>
                  <a:lin ang="5400000" scaled="0"/>
                </a:gradFill>
              </a:defRPr>
            </a:lvl1pPr>
          </a:lstStyle>
          <a:p>
            <a:r>
              <a:t>Form</a:t>
            </a:r>
          </a:p>
        </p:txBody>
      </p:sp>
      <p:sp>
        <p:nvSpPr>
          <p:cNvPr id="104" name="TextBox 11"/>
          <p:cNvSpPr txBox="1"/>
          <p:nvPr/>
        </p:nvSpPr>
        <p:spPr>
          <a:xfrm>
            <a:off x="6575636" y="4400489"/>
            <a:ext cx="2273936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 b="1">
                <a:ln w="10541" cap="flat">
                  <a:solidFill>
                    <a:srgbClr val="4579B8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BCD2FA"/>
                    </a:gs>
                    <a:gs pos="9000">
                      <a:srgbClr val="9EC1FF"/>
                    </a:gs>
                    <a:gs pos="50000">
                      <a:srgbClr val="003B81"/>
                    </a:gs>
                    <a:gs pos="79000">
                      <a:srgbClr val="9EC1FF"/>
                    </a:gs>
                    <a:gs pos="100000">
                      <a:srgbClr val="BCD2FA"/>
                    </a:gs>
                  </a:gsLst>
                  <a:lin ang="5400000" scaled="0"/>
                </a:gradFill>
              </a:defRPr>
            </a:lvl1pPr>
          </a:lstStyle>
          <a:p>
            <a:r>
              <a:t>Consciousness</a:t>
            </a:r>
          </a:p>
        </p:txBody>
      </p:sp>
      <p:sp>
        <p:nvSpPr>
          <p:cNvPr id="105" name="TextBox 12"/>
          <p:cNvSpPr txBox="1"/>
          <p:nvPr/>
        </p:nvSpPr>
        <p:spPr>
          <a:xfrm>
            <a:off x="4003888" y="5334055"/>
            <a:ext cx="4967392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ln w="10541" cap="flat">
                  <a:solidFill>
                    <a:srgbClr val="4579B8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BCD2FA"/>
                    </a:gs>
                    <a:gs pos="9000">
                      <a:srgbClr val="9EC1FF"/>
                    </a:gs>
                    <a:gs pos="50000">
                      <a:srgbClr val="003B81"/>
                    </a:gs>
                    <a:gs pos="79000">
                      <a:srgbClr val="9EC1FF"/>
                    </a:gs>
                    <a:gs pos="100000">
                      <a:srgbClr val="BCD2FA"/>
                    </a:gs>
                  </a:gsLst>
                  <a:lin ang="5400000" scaled="0"/>
                </a:gradFill>
              </a:defRPr>
            </a:pPr>
            <a:r>
              <a:t>Non associated compositional factors</a:t>
            </a:r>
            <a:r>
              <a:rPr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6" name="Straight Connector 14"/>
          <p:cNvSpPr/>
          <p:nvPr/>
        </p:nvSpPr>
        <p:spPr>
          <a:xfrm flipH="1">
            <a:off x="6117166" y="3783375"/>
            <a:ext cx="412751" cy="155068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07" name="Straight Connector 16"/>
          <p:cNvSpPr/>
          <p:nvPr/>
        </p:nvSpPr>
        <p:spPr>
          <a:xfrm flipH="1">
            <a:off x="5281083" y="3783374"/>
            <a:ext cx="1026585" cy="78347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08" name="Straight Connector 22"/>
          <p:cNvSpPr/>
          <p:nvPr/>
        </p:nvSpPr>
        <p:spPr>
          <a:xfrm>
            <a:off x="6815343" y="3783374"/>
            <a:ext cx="709407" cy="56574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09" name="TextBox 4"/>
          <p:cNvSpPr txBox="1"/>
          <p:nvPr/>
        </p:nvSpPr>
        <p:spPr>
          <a:xfrm>
            <a:off x="6046147" y="2046582"/>
            <a:ext cx="1682984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  Knowable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1" build="p" animBg="1" advAuto="0"/>
      <p:bldP spid="99" grpId="4" animBg="1" advAuto="0"/>
      <p:bldP spid="100" grpId="6" animBg="1" advAuto="0"/>
      <p:bldP spid="101" grpId="3" animBg="1" advAuto="0"/>
      <p:bldP spid="102" grpId="5" animBg="1" advAuto="0"/>
      <p:bldP spid="103" grpId="8" animBg="1" advAuto="0"/>
      <p:bldP spid="104" grpId="10" animBg="1" advAuto="0"/>
      <p:bldP spid="105" grpId="12" animBg="1" advAuto="0"/>
      <p:bldP spid="106" grpId="11" animBg="1" advAuto="0"/>
      <p:bldP spid="107" grpId="7" animBg="1" advAuto="0"/>
      <p:bldP spid="108" grpId="9" animBg="1" advAuto="0"/>
      <p:bldP spid="109" grpId="2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Two kinds of hidden phenomena</a:t>
            </a:r>
          </a:p>
        </p:txBody>
      </p:sp>
      <p:sp>
        <p:nvSpPr>
          <p:cNvPr id="19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Slightly hidden phenomena</a:t>
            </a:r>
          </a:p>
          <a:p>
            <a:r>
              <a:t> </a:t>
            </a:r>
            <a:r>
              <a:rPr sz="2000"/>
              <a:t>Impermanent</a:t>
            </a:r>
          </a:p>
          <a:p>
            <a:pPr>
              <a:spcBef>
                <a:spcPts val="400"/>
              </a:spcBef>
              <a:defRPr sz="2000"/>
            </a:pPr>
            <a:r>
              <a:t> Emptiness</a:t>
            </a:r>
          </a:p>
          <a:p>
            <a:r>
              <a:t> Extremely hidden phenomena </a:t>
            </a:r>
          </a:p>
          <a:p>
            <a:pPr>
              <a:spcBef>
                <a:spcPts val="400"/>
              </a:spcBef>
              <a:defRPr sz="1800"/>
            </a:pPr>
            <a:r>
              <a:t>Phenomena that can only be established through recourse to scriptural quotation,</a:t>
            </a:r>
          </a:p>
          <a:p>
            <a:pPr>
              <a:spcBef>
                <a:spcPts val="400"/>
              </a:spcBef>
              <a:defRPr sz="1800"/>
            </a:pPr>
            <a:r>
              <a:t>Subtle aspects of the law of causality </a:t>
            </a:r>
          </a:p>
          <a:p>
            <a:pPr>
              <a:spcBef>
                <a:spcPts val="400"/>
              </a:spcBef>
              <a:defRPr sz="1800"/>
            </a:pPr>
            <a:r>
              <a:t>Wealth is the result of generosity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1"/>
          <p:cNvSpPr txBox="1">
            <a:spLocks noGrp="1"/>
          </p:cNvSpPr>
          <p:nvPr>
            <p:ph type="title"/>
          </p:nvPr>
        </p:nvSpPr>
        <p:spPr>
          <a:xfrm>
            <a:off x="457200" y="264055"/>
            <a:ext cx="8229600" cy="868363"/>
          </a:xfrm>
          <a:prstGeom prst="rect">
            <a:avLst/>
          </a:prstGeom>
        </p:spPr>
        <p:txBody>
          <a:bodyPr/>
          <a:lstStyle/>
          <a:p>
            <a:r>
              <a:t>5  Invalid cognitions</a:t>
            </a:r>
          </a:p>
        </p:txBody>
      </p:sp>
      <p:sp>
        <p:nvSpPr>
          <p:cNvPr id="19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82584"/>
          </a:xfrm>
          <a:prstGeom prst="rect">
            <a:avLst/>
          </a:prstGeom>
        </p:spPr>
        <p:txBody>
          <a:bodyPr/>
          <a:lstStyle/>
          <a:p>
            <a:pPr marL="322325" indent="-322325" defTabSz="429768">
              <a:lnSpc>
                <a:spcPct val="80000"/>
              </a:lnSpc>
              <a:spcBef>
                <a:spcPts val="600"/>
              </a:spcBef>
              <a:defRPr sz="2632"/>
            </a:pPr>
            <a:r>
              <a:t>1 Subsequent cognition      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བཅད་ཤེས།</a:t>
            </a:r>
            <a:endParaRPr sz="2068"/>
          </a:p>
          <a:p>
            <a:pPr marL="322325" indent="-322325" defTabSz="429768">
              <a:lnSpc>
                <a:spcPct val="80000"/>
              </a:lnSpc>
              <a:spcBef>
                <a:spcPts val="400"/>
              </a:spcBef>
              <a:defRPr sz="1692"/>
            </a:pPr>
            <a:r>
              <a:t>Re-cognition - an awareness which is not a new correct perception or conception, but apprehends what has already been apprehended in its stream of cognition. </a:t>
            </a:r>
            <a:endParaRPr sz="2068"/>
          </a:p>
          <a:p>
            <a:pPr marL="322325" indent="-322325" defTabSz="429768">
              <a:lnSpc>
                <a:spcPct val="80000"/>
              </a:lnSpc>
              <a:spcBef>
                <a:spcPts val="600"/>
              </a:spcBef>
              <a:defRPr sz="2632"/>
            </a:pPr>
            <a:r>
              <a:t>2 Wrong perception/ Distorted cognition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ལོག་ཤེས།</a:t>
            </a:r>
            <a:endParaRPr sz="2068"/>
          </a:p>
          <a:p>
            <a:pPr marL="322325" indent="-322325" defTabSz="429768">
              <a:lnSpc>
                <a:spcPct val="80000"/>
              </a:lnSpc>
              <a:spcBef>
                <a:spcPts val="400"/>
              </a:spcBef>
              <a:defRPr sz="1692"/>
            </a:pPr>
            <a:r>
              <a:t>An awareness that apprehends its object of cognition incorrectly</a:t>
            </a:r>
            <a:endParaRPr sz="2068"/>
          </a:p>
          <a:p>
            <a:pPr marL="322325" indent="-322325" defTabSz="429768">
              <a:lnSpc>
                <a:spcPct val="80000"/>
              </a:lnSpc>
              <a:spcBef>
                <a:spcPts val="600"/>
              </a:spcBef>
              <a:defRPr sz="2632"/>
            </a:pPr>
            <a:r>
              <a:t>3 Doubt / Indecisive mind  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ཐེ་ཚོམ།</a:t>
            </a:r>
            <a:endParaRPr sz="2068"/>
          </a:p>
          <a:p>
            <a:pPr marL="322325" indent="-322325" defTabSz="429768">
              <a:lnSpc>
                <a:spcPct val="80000"/>
              </a:lnSpc>
              <a:spcBef>
                <a:spcPts val="400"/>
              </a:spcBef>
              <a:defRPr sz="3759"/>
            </a:pPr>
            <a:endParaRPr sz="2068"/>
          </a:p>
          <a:p>
            <a:pPr marL="322325" indent="-322325" defTabSz="429768">
              <a:lnSpc>
                <a:spcPct val="80000"/>
              </a:lnSpc>
              <a:spcBef>
                <a:spcPts val="600"/>
              </a:spcBef>
              <a:defRPr sz="2632"/>
            </a:pPr>
            <a:r>
              <a:t>4 Presumption                      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ཡིད་དཔྱོད།</a:t>
            </a:r>
            <a:endParaRPr sz="2068"/>
          </a:p>
          <a:p>
            <a:pPr marL="0" indent="0" defTabSz="429768">
              <a:lnSpc>
                <a:spcPct val="80000"/>
              </a:lnSpc>
              <a:spcBef>
                <a:spcPts val="400"/>
              </a:spcBef>
              <a:buSzTx/>
              <a:buNone/>
              <a:defRPr sz="1692"/>
            </a:pPr>
            <a:r>
              <a:t>A fresh awareness that apprehends the correct object, without depending on experience or correct reason as its basis</a:t>
            </a:r>
            <a:endParaRPr sz="2068"/>
          </a:p>
          <a:p>
            <a:pPr marL="322325" indent="-322325" defTabSz="429768">
              <a:lnSpc>
                <a:spcPct val="80000"/>
              </a:lnSpc>
              <a:spcBef>
                <a:spcPts val="600"/>
              </a:spcBef>
              <a:defRPr sz="2632"/>
            </a:pPr>
            <a:r>
              <a:t>5 Inattentive perception     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སྣང་ལ་མ་ངེས་པ།</a:t>
            </a:r>
            <a:endParaRPr sz="2068"/>
          </a:p>
          <a:p>
            <a:pPr marL="322325" indent="-322325" defTabSz="429768">
              <a:lnSpc>
                <a:spcPct val="80000"/>
              </a:lnSpc>
              <a:spcBef>
                <a:spcPts val="400"/>
              </a:spcBef>
              <a:defRPr sz="1692"/>
            </a:pPr>
            <a:r>
              <a:t>An object, though it appears clearly, is not properly discerned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1" build="p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>
            <a:spLocks noGrp="1"/>
          </p:cNvSpPr>
          <p:nvPr>
            <p:ph type="title"/>
          </p:nvPr>
        </p:nvSpPr>
        <p:spPr>
          <a:xfrm>
            <a:off x="457198" y="465667"/>
            <a:ext cx="8379885" cy="1629832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274320">
              <a:defRPr sz="1920"/>
            </a:pPr>
            <a:r>
              <a:rPr sz="2800" dirty="0"/>
              <a:t> </a:t>
            </a:r>
            <a:br>
              <a:rPr sz="2800" dirty="0"/>
            </a:br>
            <a:r>
              <a:rPr sz="2800" dirty="0">
                <a:latin typeface="+mn-lt"/>
                <a:ea typeface="+mn-ea"/>
                <a:cs typeface="+mn-cs"/>
                <a:sym typeface="Helvetica"/>
              </a:rPr>
              <a:t>བློ་རིག་བདུན།     </a:t>
            </a:r>
            <a:r>
              <a:rPr sz="2800" dirty="0"/>
              <a:t>Seven types of awareness, </a:t>
            </a:r>
            <a:br>
              <a:rPr sz="2800" dirty="0"/>
            </a:br>
            <a:r>
              <a:rPr sz="2800" dirty="0"/>
              <a:t>                  Seven ways of knowing, </a:t>
            </a:r>
            <a:br>
              <a:rPr sz="2800" dirty="0"/>
            </a:br>
            <a:r>
              <a:rPr sz="2800" dirty="0"/>
              <a:t>                         Seven fold division of mind</a:t>
            </a:r>
            <a:br>
              <a:rPr sz="2800" dirty="0"/>
            </a:br>
            <a:endParaRPr sz="2800" dirty="0"/>
          </a:p>
        </p:txBody>
      </p:sp>
      <p:sp>
        <p:nvSpPr>
          <p:cNvPr id="20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8" y="2625371"/>
            <a:ext cx="8379885" cy="423131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rPr dirty="0"/>
              <a:t>1 Direct Valid Perception         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མངོན་སུམ།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2 Inferential valid cognition    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རྗེས་དཔག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3 Subsequent cognition           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བཅད་ཤེས།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4 Wrong perception                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ལོག་ཤེས།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5 Doubt / Indecisive mind      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ཐེ་ཚོམ།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6 Presumption                         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ཡིད་དཔྱོད།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7 Inattentive perception       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སྣང་ལ་མ་ངེས་པ།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1" build="p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>
            <a:spLocks noGrp="1"/>
          </p:cNvSpPr>
          <p:nvPr>
            <p:ph type="title"/>
          </p:nvPr>
        </p:nvSpPr>
        <p:spPr>
          <a:xfrm>
            <a:off x="457200" y="147637"/>
            <a:ext cx="8229600" cy="910696"/>
          </a:xfrm>
          <a:prstGeom prst="rect">
            <a:avLst/>
          </a:prstGeom>
        </p:spPr>
        <p:txBody>
          <a:bodyPr/>
          <a:lstStyle/>
          <a:p>
            <a:r>
              <a:t>Mind and mental factors</a:t>
            </a:r>
          </a:p>
        </p:txBody>
      </p:sp>
      <p:sp>
        <p:nvSpPr>
          <p:cNvPr id="21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3116" y="1198034"/>
            <a:ext cx="8229601" cy="452596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000"/>
              </a:spcBef>
              <a:defRPr sz="4400">
                <a:solidFill>
                  <a:srgbClr val="FF0000"/>
                </a:solidFill>
              </a:defRPr>
            </a:pPr>
            <a:r>
              <a:rPr lang="en-US" dirty="0" smtClean="0"/>
              <a:t>Main </a:t>
            </a:r>
            <a:r>
              <a:rPr dirty="0" smtClean="0"/>
              <a:t>Mind </a:t>
            </a:r>
            <a:r>
              <a:rPr dirty="0"/>
              <a:t>/ </a:t>
            </a:r>
            <a:r>
              <a:rPr lang="en-US" dirty="0" smtClean="0"/>
              <a:t>Main </a:t>
            </a:r>
            <a:r>
              <a:rPr dirty="0" smtClean="0"/>
              <a:t>Consciousness</a:t>
            </a:r>
            <a:endParaRPr dirty="0"/>
          </a:p>
          <a:p>
            <a:r>
              <a:rPr dirty="0"/>
              <a:t>1 Eye consciousness</a:t>
            </a:r>
          </a:p>
          <a:p>
            <a:r>
              <a:rPr dirty="0"/>
              <a:t>2 Ear consciousness</a:t>
            </a:r>
          </a:p>
          <a:p>
            <a:r>
              <a:rPr dirty="0"/>
              <a:t>3 Nose consciousness</a:t>
            </a:r>
          </a:p>
          <a:p>
            <a:r>
              <a:rPr dirty="0"/>
              <a:t>4 Tongue consciousness</a:t>
            </a:r>
          </a:p>
          <a:p>
            <a:r>
              <a:rPr dirty="0"/>
              <a:t>5 Body consciousness</a:t>
            </a:r>
          </a:p>
          <a:p>
            <a:r>
              <a:rPr dirty="0"/>
              <a:t>6 Mental consciousness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1" build="p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Mental factors</a:t>
            </a:r>
          </a:p>
        </p:txBody>
      </p:sp>
      <p:sp>
        <p:nvSpPr>
          <p:cNvPr id="21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900"/>
              </a:spcBef>
              <a:defRPr sz="4000">
                <a:solidFill>
                  <a:srgbClr val="FF0000"/>
                </a:solidFill>
              </a:defRPr>
            </a:pPr>
            <a:r>
              <a:rPr dirty="0"/>
              <a:t>Fifty one mental factors</a:t>
            </a:r>
            <a:endParaRPr sz="2900"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1 Five ever-functioning mental factors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2 Five ascertaining mental factors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3 Eleven virtuous mental factors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4 Six root afflictions mental factors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5 Twenty associated afflictions mental factors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6 Four changeable mental factors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5+5+11+6+20+4=51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1" build="p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t>Five ever-functioning mental factors</a:t>
            </a:r>
          </a:p>
        </p:txBody>
      </p:sp>
      <p:sp>
        <p:nvSpPr>
          <p:cNvPr id="2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51366" y="1875365"/>
            <a:ext cx="8229601" cy="4525964"/>
          </a:xfrm>
          <a:prstGeom prst="rect">
            <a:avLst/>
          </a:prstGeom>
        </p:spPr>
        <p:txBody>
          <a:bodyPr/>
          <a:lstStyle/>
          <a:p>
            <a:r>
              <a:rPr dirty="0"/>
              <a:t>1 Feeling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rPr dirty="0"/>
              <a:t>    </a:t>
            </a:r>
            <a:r>
              <a:rPr sz="1900" dirty="0"/>
              <a:t> The feeling is a mental factor in the nature of experience.                  </a:t>
            </a:r>
          </a:p>
          <a:p>
            <a:pPr marL="0" indent="0">
              <a:spcBef>
                <a:spcPts val="400"/>
              </a:spcBef>
              <a:buSzTx/>
              <a:buNone/>
              <a:defRPr sz="1900"/>
            </a:pPr>
            <a:r>
              <a:rPr dirty="0"/>
              <a:t>                       A   Happiness</a:t>
            </a:r>
          </a:p>
          <a:p>
            <a:pPr marL="0" indent="0">
              <a:spcBef>
                <a:spcPts val="400"/>
              </a:spcBef>
              <a:buSzTx/>
              <a:buNone/>
              <a:defRPr sz="1900"/>
            </a:pPr>
            <a:r>
              <a:rPr dirty="0"/>
              <a:t>                       B   Suffering</a:t>
            </a:r>
          </a:p>
          <a:p>
            <a:pPr marL="0" indent="0">
              <a:spcBef>
                <a:spcPts val="400"/>
              </a:spcBef>
              <a:buSzTx/>
              <a:buNone/>
              <a:defRPr sz="1900"/>
            </a:pPr>
            <a:r>
              <a:rPr dirty="0"/>
              <a:t>                       C   Neutral</a:t>
            </a:r>
          </a:p>
          <a:p>
            <a:pPr marL="0" indent="0">
              <a:buSzTx/>
              <a:buNone/>
              <a:defRPr sz="1900"/>
            </a:pPr>
            <a:endParaRPr dirty="0"/>
          </a:p>
          <a:p>
            <a:r>
              <a:rPr dirty="0"/>
              <a:t>2 Recognition</a:t>
            </a:r>
          </a:p>
          <a:p>
            <a:pPr marL="0" indent="0">
              <a:buSzTx/>
              <a:buNone/>
            </a:pPr>
            <a:r>
              <a:rPr dirty="0"/>
              <a:t> </a:t>
            </a:r>
            <a:r>
              <a:rPr sz="1900" dirty="0"/>
              <a:t>Recognition is a mental factor that knows the uncommon characteristics of the object.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1" build="p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Recognize different part of image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4" name="Content Placeholder 3" descr="2420460207_19cf90b797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2" b="8712"/>
          <a:stretch>
            <a:fillRect/>
          </a:stretch>
        </p:blipFill>
        <p:spPr>
          <a:xfrm>
            <a:off x="321507" y="1238250"/>
            <a:ext cx="8714543" cy="4792663"/>
          </a:xfrm>
        </p:spPr>
      </p:pic>
    </p:spTree>
    <p:extLst>
      <p:ext uri="{BB962C8B-B14F-4D97-AF65-F5344CB8AC3E}">
        <p14:creationId xmlns:p14="http://schemas.microsoft.com/office/powerpoint/2010/main" val="23640905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113"/>
            <a:ext cx="8229600" cy="815446"/>
          </a:xfrm>
        </p:spPr>
        <p:txBody>
          <a:bodyPr>
            <a:normAutofit fontScale="90000"/>
          </a:bodyPr>
          <a:lstStyle/>
          <a:p>
            <a:r>
              <a:rPr lang="en-US" dirty="0"/>
              <a:t>Recognize different part of image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4" name="Content Placeholder 3" descr="group-of-people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0" y="1090084"/>
            <a:ext cx="8868494" cy="4877330"/>
          </a:xfrm>
        </p:spPr>
      </p:pic>
    </p:spTree>
    <p:extLst>
      <p:ext uri="{BB962C8B-B14F-4D97-AF65-F5344CB8AC3E}">
        <p14:creationId xmlns:p14="http://schemas.microsoft.com/office/powerpoint/2010/main" val="12516631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772584"/>
            <a:ext cx="8229600" cy="5353580"/>
          </a:xfrm>
          <a:prstGeom prst="rect">
            <a:avLst/>
          </a:prstGeom>
        </p:spPr>
        <p:txBody>
          <a:bodyPr/>
          <a:lstStyle/>
          <a:p>
            <a:r>
              <a:rPr dirty="0"/>
              <a:t>3 Intention/Perception</a:t>
            </a:r>
          </a:p>
          <a:p>
            <a:pPr marL="0" indent="0">
              <a:buSzTx/>
              <a:buNone/>
            </a:pPr>
            <a:r>
              <a:rPr dirty="0"/>
              <a:t> </a:t>
            </a:r>
            <a:r>
              <a:rPr sz="1800" dirty="0"/>
              <a:t>Intention is a mental factor, also mental action, that moves and directs its accompanying mind to the object.</a:t>
            </a:r>
          </a:p>
          <a:p>
            <a:pPr marL="0" indent="0">
              <a:buSzTx/>
              <a:buNone/>
              <a:defRPr sz="1800"/>
            </a:pPr>
            <a:endParaRPr sz="1800" dirty="0"/>
          </a:p>
          <a:p>
            <a:r>
              <a:rPr dirty="0"/>
              <a:t>4 Contact</a:t>
            </a:r>
          </a:p>
          <a:p>
            <a:pPr>
              <a:spcBef>
                <a:spcPts val="400"/>
              </a:spcBef>
              <a:defRPr sz="1800"/>
            </a:pPr>
            <a:r>
              <a:rPr dirty="0"/>
              <a:t>Contact is a mental factor that arises after object sense power and consciousness have combined. Contact acts a cause for the subsequent feeling. </a:t>
            </a:r>
          </a:p>
          <a:p>
            <a:r>
              <a:rPr dirty="0"/>
              <a:t>5 Attention </a:t>
            </a:r>
          </a:p>
          <a:p>
            <a:pPr>
              <a:spcBef>
                <a:spcPts val="400"/>
              </a:spcBef>
              <a:defRPr sz="1800"/>
            </a:pPr>
            <a:r>
              <a:rPr dirty="0"/>
              <a:t>Attention is a mental factor that places its accompanying mind on a particular object.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rPr dirty="0"/>
              <a:t>Five ever-functioning mental factors</a:t>
            </a:r>
          </a:p>
        </p:txBody>
      </p:sp>
      <p:grpSp>
        <p:nvGrpSpPr>
          <p:cNvPr id="224" name="Oval 4"/>
          <p:cNvGrpSpPr/>
          <p:nvPr/>
        </p:nvGrpSpPr>
        <p:grpSpPr>
          <a:xfrm>
            <a:off x="1752663" y="3485448"/>
            <a:ext cx="1803337" cy="1700385"/>
            <a:chOff x="0" y="0"/>
            <a:chExt cx="1803336" cy="1700384"/>
          </a:xfrm>
        </p:grpSpPr>
        <p:sp>
          <p:nvSpPr>
            <p:cNvPr id="222" name="Oval"/>
            <p:cNvSpPr/>
            <p:nvPr/>
          </p:nvSpPr>
          <p:spPr>
            <a:xfrm>
              <a:off x="-1" y="-1"/>
              <a:ext cx="1803338" cy="1700386"/>
            </a:xfrm>
            <a:prstGeom prst="ellipse">
              <a:avLst/>
            </a:prstGeom>
            <a:solidFill>
              <a:srgbClr val="660066">
                <a:alpha val="50000"/>
              </a:srgbClr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23" name="Attention"/>
            <p:cNvSpPr txBox="1"/>
            <p:nvPr/>
          </p:nvSpPr>
          <p:spPr>
            <a:xfrm>
              <a:off x="309812" y="249014"/>
              <a:ext cx="1183713" cy="5926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/>
            </a:p>
            <a:p>
              <a:pPr>
                <a:defRPr sz="1600"/>
              </a:pPr>
              <a:r>
                <a:t>Attention</a:t>
              </a:r>
            </a:p>
          </p:txBody>
        </p:sp>
      </p:grpSp>
      <p:grpSp>
        <p:nvGrpSpPr>
          <p:cNvPr id="227" name="Oval 6"/>
          <p:cNvGrpSpPr/>
          <p:nvPr/>
        </p:nvGrpSpPr>
        <p:grpSpPr>
          <a:xfrm>
            <a:off x="4198234" y="1909416"/>
            <a:ext cx="1735667" cy="1703031"/>
            <a:chOff x="0" y="0"/>
            <a:chExt cx="1735665" cy="1703029"/>
          </a:xfrm>
        </p:grpSpPr>
        <p:sp>
          <p:nvSpPr>
            <p:cNvPr id="225" name="Oval"/>
            <p:cNvSpPr/>
            <p:nvPr/>
          </p:nvSpPr>
          <p:spPr>
            <a:xfrm>
              <a:off x="0" y="0"/>
              <a:ext cx="1735666" cy="1703030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26" name="Recognition"/>
            <p:cNvSpPr txBox="1"/>
            <p:nvPr/>
          </p:nvSpPr>
          <p:spPr>
            <a:xfrm>
              <a:off x="299901" y="249403"/>
              <a:ext cx="1135864" cy="5926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/>
            </a:p>
            <a:p>
              <a:pPr>
                <a:defRPr sz="1600"/>
              </a:pPr>
              <a:r>
                <a:t>Recognition</a:t>
              </a:r>
            </a:p>
          </p:txBody>
        </p:sp>
      </p:grpSp>
      <p:grpSp>
        <p:nvGrpSpPr>
          <p:cNvPr id="230" name="Oval 7"/>
          <p:cNvGrpSpPr/>
          <p:nvPr/>
        </p:nvGrpSpPr>
        <p:grpSpPr>
          <a:xfrm>
            <a:off x="2544707" y="1909416"/>
            <a:ext cx="1653529" cy="1703031"/>
            <a:chOff x="0" y="0"/>
            <a:chExt cx="1653527" cy="1703029"/>
          </a:xfrm>
        </p:grpSpPr>
        <p:sp>
          <p:nvSpPr>
            <p:cNvPr id="228" name="Oval"/>
            <p:cNvSpPr/>
            <p:nvPr/>
          </p:nvSpPr>
          <p:spPr>
            <a:xfrm>
              <a:off x="0" y="0"/>
              <a:ext cx="1653528" cy="170303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29" name="Feeling"/>
            <p:cNvSpPr txBox="1"/>
            <p:nvPr/>
          </p:nvSpPr>
          <p:spPr>
            <a:xfrm>
              <a:off x="287874" y="249403"/>
              <a:ext cx="1077780" cy="5926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 dirty="0"/>
            </a:p>
            <a:p>
              <a:pPr>
                <a:defRPr sz="1600"/>
              </a:pPr>
              <a:r>
                <a:rPr dirty="0"/>
                <a:t>Feeling</a:t>
              </a:r>
            </a:p>
          </p:txBody>
        </p:sp>
      </p:grpSp>
      <p:grpSp>
        <p:nvGrpSpPr>
          <p:cNvPr id="233" name="Oval 8"/>
          <p:cNvGrpSpPr/>
          <p:nvPr/>
        </p:nvGrpSpPr>
        <p:grpSpPr>
          <a:xfrm>
            <a:off x="3280421" y="4349868"/>
            <a:ext cx="1746663" cy="1776296"/>
            <a:chOff x="0" y="0"/>
            <a:chExt cx="1746661" cy="1776294"/>
          </a:xfrm>
        </p:grpSpPr>
        <p:sp>
          <p:nvSpPr>
            <p:cNvPr id="231" name="Oval"/>
            <p:cNvSpPr/>
            <p:nvPr/>
          </p:nvSpPr>
          <p:spPr>
            <a:xfrm>
              <a:off x="0" y="-1"/>
              <a:ext cx="1746662" cy="177629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32" name="Contact"/>
            <p:cNvSpPr txBox="1"/>
            <p:nvPr/>
          </p:nvSpPr>
          <p:spPr>
            <a:xfrm>
              <a:off x="301512" y="260131"/>
              <a:ext cx="1143637" cy="8085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600"/>
              </a:pPr>
              <a:endParaRPr/>
            </a:p>
            <a:p>
              <a:pPr>
                <a:defRPr sz="1600"/>
              </a:pPr>
              <a:r>
                <a:t>  </a:t>
              </a:r>
            </a:p>
            <a:p>
              <a:pPr>
                <a:defRPr sz="1600"/>
              </a:pPr>
              <a:r>
                <a:t>Contact </a:t>
              </a:r>
            </a:p>
          </p:txBody>
        </p:sp>
      </p:grpSp>
      <p:grpSp>
        <p:nvGrpSpPr>
          <p:cNvPr id="236" name="Oval 9"/>
          <p:cNvGrpSpPr/>
          <p:nvPr/>
        </p:nvGrpSpPr>
        <p:grpSpPr>
          <a:xfrm>
            <a:off x="4722691" y="3485448"/>
            <a:ext cx="1838978" cy="1700385"/>
            <a:chOff x="0" y="0"/>
            <a:chExt cx="1838976" cy="1700384"/>
          </a:xfrm>
        </p:grpSpPr>
        <p:sp>
          <p:nvSpPr>
            <p:cNvPr id="234" name="Oval"/>
            <p:cNvSpPr/>
            <p:nvPr/>
          </p:nvSpPr>
          <p:spPr>
            <a:xfrm>
              <a:off x="-1" y="-1"/>
              <a:ext cx="1838978" cy="1700386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35" name="Perception"/>
            <p:cNvSpPr txBox="1"/>
            <p:nvPr/>
          </p:nvSpPr>
          <p:spPr>
            <a:xfrm>
              <a:off x="315031" y="249014"/>
              <a:ext cx="1208913" cy="5926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/>
            </a:p>
            <a:p>
              <a:pPr>
                <a:defRPr sz="1600"/>
              </a:pPr>
              <a:r>
                <a:t>    Perception</a:t>
              </a:r>
            </a:p>
          </p:txBody>
        </p:sp>
      </p:grpSp>
      <p:grpSp>
        <p:nvGrpSpPr>
          <p:cNvPr id="239" name="Oval 10"/>
          <p:cNvGrpSpPr/>
          <p:nvPr/>
        </p:nvGrpSpPr>
        <p:grpSpPr>
          <a:xfrm>
            <a:off x="3047620" y="2675089"/>
            <a:ext cx="2301229" cy="2255720"/>
            <a:chOff x="0" y="0"/>
            <a:chExt cx="2301227" cy="2255718"/>
          </a:xfrm>
        </p:grpSpPr>
        <p:sp>
          <p:nvSpPr>
            <p:cNvPr id="237" name="Oval"/>
            <p:cNvSpPr/>
            <p:nvPr/>
          </p:nvSpPr>
          <p:spPr>
            <a:xfrm>
              <a:off x="0" y="-1"/>
              <a:ext cx="2301228" cy="225572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 cap="flat">
              <a:solidFill>
                <a:srgbClr val="FFFF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8" name="Main Consciousness"/>
            <p:cNvSpPr txBox="1"/>
            <p:nvPr/>
          </p:nvSpPr>
          <p:spPr>
            <a:xfrm>
              <a:off x="387489" y="335104"/>
              <a:ext cx="1526250" cy="917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/>
            </a:p>
            <a:p>
              <a:r>
                <a:t>       Main Consciousness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2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2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2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xit" presetSubtype="6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xit" presetSubtype="6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xit" presetSubtype="6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xit" presetSubtype="6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xit" presetSubtype="6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xit" presetSubtype="0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6" animBg="1" advAuto="0"/>
      <p:bldP spid="224" grpId="12" animBg="1" advAuto="0"/>
      <p:bldP spid="224" grpId="17" animBg="1" advAuto="0"/>
      <p:bldP spid="227" grpId="3" animBg="1" advAuto="0"/>
      <p:bldP spid="227" grpId="9" animBg="1" advAuto="0"/>
      <p:bldP spid="227" grpId="14" animBg="1" advAuto="0"/>
      <p:bldP spid="230" grpId="2" animBg="1" advAuto="0"/>
      <p:bldP spid="230" grpId="8" animBg="1" advAuto="0"/>
      <p:bldP spid="230" grpId="13" animBg="1" advAuto="0"/>
      <p:bldP spid="233" grpId="5" animBg="1" advAuto="0"/>
      <p:bldP spid="233" grpId="11" animBg="1" advAuto="0"/>
      <p:bldP spid="233" grpId="16" animBg="1" advAuto="0"/>
      <p:bldP spid="236" grpId="4" animBg="1" advAuto="0"/>
      <p:bldP spid="236" grpId="10" animBg="1" advAuto="0"/>
      <p:bldP spid="236" grpId="15" animBg="1" advAuto="0"/>
      <p:bldP spid="239" grpId="1" animBg="1" advAuto="0"/>
      <p:bldP spid="239" grpId="7" animBg="1" advAuto="0"/>
      <p:bldP spid="239" grpId="18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1"/>
          <p:cNvSpPr txBox="1">
            <a:spLocks noGrp="1"/>
          </p:cNvSpPr>
          <p:nvPr>
            <p:ph type="title"/>
          </p:nvPr>
        </p:nvSpPr>
        <p:spPr>
          <a:xfrm>
            <a:off x="457200" y="264583"/>
            <a:ext cx="8229600" cy="910169"/>
          </a:xfrm>
          <a:prstGeom prst="rect">
            <a:avLst/>
          </a:prstGeom>
        </p:spPr>
        <p:txBody>
          <a:bodyPr/>
          <a:lstStyle/>
          <a:p>
            <a:r>
              <a:t>Form</a:t>
            </a:r>
          </a:p>
        </p:txBody>
      </p:sp>
      <p:sp>
        <p:nvSpPr>
          <p:cNvPr id="11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80584"/>
            <a:ext cx="8229600" cy="514191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Visible form</a:t>
            </a:r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t>Sound</a:t>
            </a:r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t>Smell</a:t>
            </a:r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t>Taste</a:t>
            </a:r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t> Tangible/Touch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1" build="p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Five ascertaining mental factors</a:t>
            </a:r>
          </a:p>
        </p:txBody>
      </p:sp>
      <p:sp>
        <p:nvSpPr>
          <p:cNvPr id="24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lnSpc>
                <a:spcPct val="90000"/>
              </a:lnSpc>
              <a:defRPr sz="3104"/>
            </a:pPr>
            <a:r>
              <a:rPr dirty="0"/>
              <a:t> 1 Aspiration 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བདུན་པ་</a:t>
            </a:r>
          </a:p>
          <a:p>
            <a:pPr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746"/>
            </a:pPr>
            <a:r>
              <a:rPr dirty="0"/>
              <a:t>   Aspiration is the wish to engage in actions to attain the aspired objective. It acts as the basis for effort.</a:t>
            </a:r>
          </a:p>
          <a:p>
            <a:pPr marL="0" indent="0" defTabSz="443484">
              <a:lnSpc>
                <a:spcPct val="90000"/>
              </a:lnSpc>
              <a:buSzTx/>
              <a:buNone/>
              <a:defRPr sz="1746"/>
            </a:pPr>
            <a:endParaRPr dirty="0"/>
          </a:p>
          <a:p>
            <a:pPr marL="332613" indent="-332613" defTabSz="443484">
              <a:lnSpc>
                <a:spcPct val="90000"/>
              </a:lnSpc>
              <a:defRPr sz="3104"/>
            </a:pPr>
            <a:r>
              <a:rPr dirty="0"/>
              <a:t> 2 Belief / Admiration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མོས་པ་</a:t>
            </a:r>
          </a:p>
          <a:p>
            <a:pPr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746"/>
            </a:pPr>
            <a:r>
              <a:rPr dirty="0"/>
              <a:t> Belief is conviction in the way an object was ascertained by one’s prime cognition. </a:t>
            </a:r>
          </a:p>
          <a:p>
            <a:pPr marL="0" indent="0" defTabSz="443484">
              <a:lnSpc>
                <a:spcPct val="90000"/>
              </a:lnSpc>
              <a:buSzTx/>
              <a:buNone/>
              <a:defRPr sz="1746"/>
            </a:pPr>
            <a:endParaRPr dirty="0"/>
          </a:p>
          <a:p>
            <a:pPr marL="332613" indent="-332613" defTabSz="443484">
              <a:lnSpc>
                <a:spcPct val="90000"/>
              </a:lnSpc>
              <a:defRPr sz="3104"/>
            </a:pPr>
            <a:r>
              <a:rPr dirty="0"/>
              <a:t> 3 Mindfulness  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དྲན་པ་</a:t>
            </a:r>
          </a:p>
          <a:p>
            <a:pPr marL="332612" indent="-332612" defTabSz="443484">
              <a:lnSpc>
                <a:spcPct val="90000"/>
              </a:lnSpc>
              <a:spcBef>
                <a:spcPts val="400"/>
              </a:spcBef>
              <a:defRPr sz="1843"/>
            </a:pPr>
            <a:r>
              <a:rPr dirty="0"/>
              <a:t>Mindfulness is non-forgetfulness of an introduced object and has the function of preventing mental wandering.</a:t>
            </a:r>
          </a:p>
          <a:p>
            <a:pPr marL="0" indent="0" defTabSz="443484">
              <a:lnSpc>
                <a:spcPct val="90000"/>
              </a:lnSpc>
              <a:buSzTx/>
              <a:buNone/>
              <a:defRPr sz="3104"/>
            </a:pPr>
            <a:r>
              <a:rPr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1" build="p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30200" y="1534582"/>
            <a:ext cx="8229600" cy="3799418"/>
          </a:xfrm>
          <a:prstGeom prst="rect">
            <a:avLst/>
          </a:prstGeom>
        </p:spPr>
        <p:txBody>
          <a:bodyPr/>
          <a:lstStyle/>
          <a:p>
            <a:r>
              <a:rPr dirty="0"/>
              <a:t>4 Concentration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ཏིང་ངེས་འཛིན་</a:t>
            </a:r>
          </a:p>
          <a:p>
            <a:pPr marL="0" indent="0">
              <a:buSzTx/>
              <a:buNone/>
            </a:pPr>
            <a:r>
              <a:rPr dirty="0"/>
              <a:t> </a:t>
            </a:r>
            <a:r>
              <a:rPr sz="1800" dirty="0"/>
              <a:t>Concentration is a single pointed consciousness that holds its object with continuity</a:t>
            </a:r>
          </a:p>
          <a:p>
            <a:pPr>
              <a:defRPr sz="1800"/>
            </a:pPr>
            <a:endParaRPr sz="1800" dirty="0"/>
          </a:p>
          <a:p>
            <a:pPr>
              <a:defRPr sz="1800"/>
            </a:pPr>
            <a:endParaRPr sz="1800" dirty="0"/>
          </a:p>
          <a:p>
            <a:r>
              <a:rPr dirty="0"/>
              <a:t> 5 Wisdom  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ཤེས་རབ་</a:t>
            </a:r>
          </a:p>
          <a:p>
            <a:pPr>
              <a:spcBef>
                <a:spcPts val="400"/>
              </a:spcBef>
              <a:defRPr sz="1800"/>
            </a:pPr>
            <a:r>
              <a:rPr dirty="0"/>
              <a:t>Wisdom is a mental factor that thoroughly discerns the object of analysis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1" build="p" bldLvl="5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Five ascertaining mental factors</a:t>
            </a:r>
          </a:p>
        </p:txBody>
      </p:sp>
      <p:grpSp>
        <p:nvGrpSpPr>
          <p:cNvPr id="249" name="Oval 4"/>
          <p:cNvGrpSpPr/>
          <p:nvPr/>
        </p:nvGrpSpPr>
        <p:grpSpPr>
          <a:xfrm>
            <a:off x="1752663" y="3485448"/>
            <a:ext cx="1803337" cy="1700385"/>
            <a:chOff x="0" y="0"/>
            <a:chExt cx="1803336" cy="1700384"/>
          </a:xfrm>
        </p:grpSpPr>
        <p:sp>
          <p:nvSpPr>
            <p:cNvPr id="247" name="Oval"/>
            <p:cNvSpPr/>
            <p:nvPr/>
          </p:nvSpPr>
          <p:spPr>
            <a:xfrm>
              <a:off x="-1" y="-1"/>
              <a:ext cx="1803338" cy="1700386"/>
            </a:xfrm>
            <a:prstGeom prst="ellipse">
              <a:avLst/>
            </a:prstGeom>
            <a:solidFill>
              <a:srgbClr val="660066">
                <a:alpha val="50000"/>
              </a:srgbClr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48" name="Wisdom"/>
            <p:cNvSpPr txBox="1"/>
            <p:nvPr/>
          </p:nvSpPr>
          <p:spPr>
            <a:xfrm>
              <a:off x="309812" y="249014"/>
              <a:ext cx="1183713" cy="5926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 dirty="0"/>
            </a:p>
            <a:p>
              <a:pPr>
                <a:defRPr sz="1600"/>
              </a:pPr>
              <a:r>
                <a:rPr dirty="0"/>
                <a:t>  Wisdom</a:t>
              </a:r>
            </a:p>
          </p:txBody>
        </p:sp>
      </p:grpSp>
      <p:grpSp>
        <p:nvGrpSpPr>
          <p:cNvPr id="252" name="Oval 6"/>
          <p:cNvGrpSpPr/>
          <p:nvPr/>
        </p:nvGrpSpPr>
        <p:grpSpPr>
          <a:xfrm>
            <a:off x="4198234" y="1909416"/>
            <a:ext cx="1735667" cy="1703031"/>
            <a:chOff x="0" y="0"/>
            <a:chExt cx="1735665" cy="1703029"/>
          </a:xfrm>
        </p:grpSpPr>
        <p:sp>
          <p:nvSpPr>
            <p:cNvPr id="250" name="Oval"/>
            <p:cNvSpPr/>
            <p:nvPr/>
          </p:nvSpPr>
          <p:spPr>
            <a:xfrm>
              <a:off x="0" y="0"/>
              <a:ext cx="1735666" cy="1703030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51" name="Belief"/>
            <p:cNvSpPr txBox="1"/>
            <p:nvPr/>
          </p:nvSpPr>
          <p:spPr>
            <a:xfrm>
              <a:off x="299901" y="249403"/>
              <a:ext cx="1135864" cy="5926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/>
            </a:p>
            <a:p>
              <a:pPr>
                <a:defRPr sz="1600"/>
              </a:pPr>
              <a:r>
                <a:t>      Belief</a:t>
              </a:r>
            </a:p>
          </p:txBody>
        </p:sp>
      </p:grpSp>
      <p:grpSp>
        <p:nvGrpSpPr>
          <p:cNvPr id="255" name="Oval 7"/>
          <p:cNvGrpSpPr/>
          <p:nvPr/>
        </p:nvGrpSpPr>
        <p:grpSpPr>
          <a:xfrm>
            <a:off x="2455333" y="1909416"/>
            <a:ext cx="1742903" cy="1784168"/>
            <a:chOff x="0" y="0"/>
            <a:chExt cx="1742901" cy="1784166"/>
          </a:xfrm>
        </p:grpSpPr>
        <p:sp>
          <p:nvSpPr>
            <p:cNvPr id="253" name="Oval"/>
            <p:cNvSpPr/>
            <p:nvPr/>
          </p:nvSpPr>
          <p:spPr>
            <a:xfrm>
              <a:off x="0" y="-1"/>
              <a:ext cx="1742902" cy="1784168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54" name="Aspiration"/>
            <p:cNvSpPr txBox="1"/>
            <p:nvPr/>
          </p:nvSpPr>
          <p:spPr>
            <a:xfrm>
              <a:off x="300962" y="261284"/>
              <a:ext cx="1140979" cy="5926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/>
            </a:p>
            <a:p>
              <a:pPr>
                <a:defRPr sz="1600"/>
              </a:pPr>
              <a:r>
                <a:t>Aspiration</a:t>
              </a:r>
            </a:p>
          </p:txBody>
        </p:sp>
      </p:grpSp>
      <p:grpSp>
        <p:nvGrpSpPr>
          <p:cNvPr id="258" name="Oval 8"/>
          <p:cNvGrpSpPr/>
          <p:nvPr/>
        </p:nvGrpSpPr>
        <p:grpSpPr>
          <a:xfrm>
            <a:off x="3175000" y="4349868"/>
            <a:ext cx="1926167" cy="1776296"/>
            <a:chOff x="0" y="0"/>
            <a:chExt cx="1926165" cy="1776294"/>
          </a:xfrm>
        </p:grpSpPr>
        <p:sp>
          <p:nvSpPr>
            <p:cNvPr id="256" name="Oval"/>
            <p:cNvSpPr/>
            <p:nvPr/>
          </p:nvSpPr>
          <p:spPr>
            <a:xfrm>
              <a:off x="0" y="-1"/>
              <a:ext cx="1926166" cy="177629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57" name="Concentration"/>
            <p:cNvSpPr txBox="1"/>
            <p:nvPr/>
          </p:nvSpPr>
          <p:spPr>
            <a:xfrm>
              <a:off x="327800" y="260131"/>
              <a:ext cx="1270567" cy="8085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600"/>
              </a:pPr>
              <a:endParaRPr dirty="0"/>
            </a:p>
            <a:p>
              <a:pPr>
                <a:defRPr sz="1600"/>
              </a:pPr>
              <a:r>
                <a:rPr dirty="0"/>
                <a:t>  </a:t>
              </a:r>
            </a:p>
            <a:p>
              <a:pPr>
                <a:defRPr sz="1600"/>
              </a:pPr>
              <a:r>
                <a:rPr dirty="0"/>
                <a:t>Concentration </a:t>
              </a:r>
            </a:p>
          </p:txBody>
        </p:sp>
      </p:grpSp>
      <p:grpSp>
        <p:nvGrpSpPr>
          <p:cNvPr id="261" name="Oval 9"/>
          <p:cNvGrpSpPr/>
          <p:nvPr/>
        </p:nvGrpSpPr>
        <p:grpSpPr>
          <a:xfrm>
            <a:off x="4722691" y="3485448"/>
            <a:ext cx="1838978" cy="1700385"/>
            <a:chOff x="0" y="0"/>
            <a:chExt cx="1838976" cy="1700384"/>
          </a:xfrm>
        </p:grpSpPr>
        <p:sp>
          <p:nvSpPr>
            <p:cNvPr id="259" name="Oval"/>
            <p:cNvSpPr/>
            <p:nvPr/>
          </p:nvSpPr>
          <p:spPr>
            <a:xfrm>
              <a:off x="-1" y="-1"/>
              <a:ext cx="1838978" cy="1700386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260" name="Mindfulness"/>
            <p:cNvSpPr txBox="1"/>
            <p:nvPr/>
          </p:nvSpPr>
          <p:spPr>
            <a:xfrm>
              <a:off x="315031" y="249014"/>
              <a:ext cx="1208913" cy="5926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/>
            </a:p>
            <a:p>
              <a:pPr>
                <a:defRPr sz="1600"/>
              </a:pPr>
              <a:r>
                <a:t>  Mindfulness</a:t>
              </a:r>
            </a:p>
          </p:txBody>
        </p:sp>
      </p:grpSp>
      <p:grpSp>
        <p:nvGrpSpPr>
          <p:cNvPr id="264" name="Oval 10"/>
          <p:cNvGrpSpPr/>
          <p:nvPr/>
        </p:nvGrpSpPr>
        <p:grpSpPr>
          <a:xfrm>
            <a:off x="3047620" y="2675089"/>
            <a:ext cx="2301229" cy="2255720"/>
            <a:chOff x="0" y="0"/>
            <a:chExt cx="2301227" cy="2255718"/>
          </a:xfrm>
        </p:grpSpPr>
        <p:sp>
          <p:nvSpPr>
            <p:cNvPr id="262" name="Oval"/>
            <p:cNvSpPr/>
            <p:nvPr/>
          </p:nvSpPr>
          <p:spPr>
            <a:xfrm>
              <a:off x="0" y="-1"/>
              <a:ext cx="2301228" cy="225572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 cap="flat">
              <a:solidFill>
                <a:srgbClr val="FFFF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3" name="Main Consciousness"/>
            <p:cNvSpPr txBox="1"/>
            <p:nvPr/>
          </p:nvSpPr>
          <p:spPr>
            <a:xfrm>
              <a:off x="387489" y="335104"/>
              <a:ext cx="1526250" cy="917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endParaRPr/>
            </a:p>
            <a:p>
              <a:r>
                <a:t>       Main Consciousness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2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2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2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xit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xit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xit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xit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xit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6" animBg="1" advAuto="0"/>
      <p:bldP spid="249" grpId="12" animBg="1" advAuto="0"/>
      <p:bldP spid="249" grpId="17" animBg="1" advAuto="0"/>
      <p:bldP spid="252" grpId="3" animBg="1" advAuto="0"/>
      <p:bldP spid="252" grpId="9" animBg="1" advAuto="0"/>
      <p:bldP spid="252" grpId="14" animBg="1" advAuto="0"/>
      <p:bldP spid="255" grpId="2" animBg="1" advAuto="0"/>
      <p:bldP spid="255" grpId="8" animBg="1" advAuto="0"/>
      <p:bldP spid="255" grpId="13" animBg="1" advAuto="0"/>
      <p:bldP spid="258" grpId="5" animBg="1" advAuto="0"/>
      <p:bldP spid="258" grpId="11" animBg="1" advAuto="0"/>
      <p:bldP spid="258" grpId="16" animBg="1" advAuto="0"/>
      <p:bldP spid="261" grpId="4" animBg="1" advAuto="0"/>
      <p:bldP spid="261" grpId="10" animBg="1" advAuto="0"/>
      <p:bldP spid="261" grpId="15" animBg="1" advAuto="0"/>
      <p:bldP spid="264" grpId="1" animBg="1" advAuto="0"/>
      <p:bldP spid="264" grpId="7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012479" cy="722508"/>
          </a:xfrm>
        </p:spPr>
        <p:txBody>
          <a:bodyPr>
            <a:normAutofit/>
          </a:bodyPr>
          <a:lstStyle/>
          <a:p>
            <a:r>
              <a:rPr lang="en-US" sz="3600" dirty="0"/>
              <a:t>Five ever-functioning mental factors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115" y="854965"/>
            <a:ext cx="7763217" cy="5516271"/>
          </a:xfrm>
        </p:spPr>
        <p:txBody>
          <a:bodyPr>
            <a:normAutofit/>
          </a:bodyPr>
          <a:lstStyle/>
          <a:p>
            <a:r>
              <a:rPr lang="en-US" sz="2400" dirty="0"/>
              <a:t>1 Feeling</a:t>
            </a:r>
          </a:p>
          <a:p>
            <a:r>
              <a:rPr lang="en-US" sz="2400" dirty="0"/>
              <a:t>2 Recognition</a:t>
            </a:r>
          </a:p>
          <a:p>
            <a:r>
              <a:rPr lang="en-US" sz="2400" dirty="0"/>
              <a:t>3 Intention/Perception</a:t>
            </a:r>
          </a:p>
          <a:p>
            <a:r>
              <a:rPr lang="en-US" sz="2400" dirty="0"/>
              <a:t>4 Contact</a:t>
            </a:r>
          </a:p>
          <a:p>
            <a:r>
              <a:rPr lang="en-US" sz="2400" dirty="0"/>
              <a:t>5 Attention </a:t>
            </a:r>
          </a:p>
          <a:p>
            <a:r>
              <a:rPr lang="en-US" sz="3600" dirty="0"/>
              <a:t>Five ascertaining mental </a:t>
            </a:r>
            <a:r>
              <a:rPr lang="en-US" sz="3600" dirty="0" smtClean="0"/>
              <a:t>factors</a:t>
            </a:r>
          </a:p>
          <a:p>
            <a:r>
              <a:rPr lang="de-DE" sz="2400" dirty="0"/>
              <a:t>1 Aspiration      </a:t>
            </a:r>
            <a:r>
              <a:rPr lang="de-DE" sz="2400" dirty="0" err="1">
                <a:sym typeface="Helvetica"/>
              </a:rPr>
              <a:t>བདུན་པ</a:t>
            </a:r>
            <a:r>
              <a:rPr lang="de-DE" sz="2400" dirty="0">
                <a:sym typeface="Helvetica"/>
              </a:rPr>
              <a:t>་</a:t>
            </a:r>
          </a:p>
          <a:p>
            <a:r>
              <a:rPr lang="de-DE" sz="2400" dirty="0"/>
              <a:t>2 Belief / </a:t>
            </a:r>
            <a:r>
              <a:rPr lang="de-DE" sz="2400" dirty="0" err="1"/>
              <a:t>Admiration</a:t>
            </a:r>
            <a:r>
              <a:rPr lang="de-DE" sz="2400" dirty="0"/>
              <a:t>   </a:t>
            </a:r>
            <a:r>
              <a:rPr lang="de-DE" sz="2400" dirty="0" err="1" smtClean="0"/>
              <a:t>མོས་པ</a:t>
            </a:r>
            <a:r>
              <a:rPr lang="de-DE" sz="2400" dirty="0" smtClean="0"/>
              <a:t>  </a:t>
            </a:r>
            <a:endParaRPr lang="de-DE" sz="2400" dirty="0" smtClean="0">
              <a:sym typeface="Helvetica"/>
            </a:endParaRPr>
          </a:p>
          <a:p>
            <a:r>
              <a:rPr lang="de-DE" sz="2400" dirty="0"/>
              <a:t>3  </a:t>
            </a:r>
            <a:r>
              <a:rPr lang="de-DE" sz="2400" dirty="0" err="1" smtClean="0"/>
              <a:t>Mindfulness</a:t>
            </a:r>
            <a:r>
              <a:rPr lang="de-DE" sz="2400" dirty="0" smtClean="0"/>
              <a:t>     </a:t>
            </a:r>
            <a:r>
              <a:rPr lang="de-DE" sz="2400" dirty="0" err="1">
                <a:sym typeface="Helvetica"/>
              </a:rPr>
              <a:t>དྲན་པ</a:t>
            </a:r>
            <a:r>
              <a:rPr lang="de-DE" sz="2400" dirty="0">
                <a:sym typeface="Helvetica"/>
              </a:rPr>
              <a:t>་</a:t>
            </a:r>
          </a:p>
          <a:p>
            <a:r>
              <a:rPr lang="de-DE" sz="2400" dirty="0"/>
              <a:t>4 </a:t>
            </a:r>
            <a:r>
              <a:rPr lang="de-DE" sz="2400" dirty="0" smtClean="0"/>
              <a:t> </a:t>
            </a:r>
            <a:r>
              <a:rPr lang="de-DE" sz="2400" dirty="0" err="1" smtClean="0"/>
              <a:t>Concentration</a:t>
            </a:r>
            <a:r>
              <a:rPr lang="de-DE" sz="2400" dirty="0" smtClean="0"/>
              <a:t>   </a:t>
            </a:r>
            <a:r>
              <a:rPr lang="de-DE" sz="2400" dirty="0" err="1">
                <a:sym typeface="Helvetica"/>
              </a:rPr>
              <a:t>ཏིང་ངེས་འཛིན</a:t>
            </a:r>
            <a:r>
              <a:rPr lang="de-DE" sz="2400" dirty="0">
                <a:sym typeface="Helvetica"/>
              </a:rPr>
              <a:t>་</a:t>
            </a:r>
          </a:p>
          <a:p>
            <a:r>
              <a:rPr lang="de-DE" sz="2400" dirty="0"/>
              <a:t>5 </a:t>
            </a:r>
            <a:r>
              <a:rPr lang="de-DE" sz="2400" dirty="0" smtClean="0"/>
              <a:t> </a:t>
            </a:r>
            <a:r>
              <a:rPr lang="de-DE" sz="2400" dirty="0" err="1" smtClean="0"/>
              <a:t>Wisdom</a:t>
            </a:r>
            <a:r>
              <a:rPr lang="de-DE" sz="2400" dirty="0" smtClean="0"/>
              <a:t>    </a:t>
            </a:r>
            <a:r>
              <a:rPr lang="de-DE" sz="2400" dirty="0" err="1">
                <a:sym typeface="Helvetica"/>
              </a:rPr>
              <a:t>ཤེས་རབ</a:t>
            </a:r>
            <a:r>
              <a:rPr lang="de-DE" sz="2400" dirty="0" smtClean="0">
                <a:sym typeface="Helvetica"/>
              </a:rPr>
              <a:t>་</a:t>
            </a:r>
          </a:p>
          <a:p>
            <a:endParaRPr lang="de-DE" sz="2400" dirty="0">
              <a:sym typeface="Helvetica"/>
            </a:endParaRPr>
          </a:p>
          <a:p>
            <a:endParaRPr lang="de-DE" sz="2400" dirty="0">
              <a:sym typeface="Helvetica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4551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8548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dirty="0"/>
              <a:t>Eleven Virtuous Mental Factors</a:t>
            </a:r>
          </a:p>
        </p:txBody>
      </p:sp>
      <p:sp>
        <p:nvSpPr>
          <p:cNvPr id="97" name="Text Placeholder 2"/>
          <p:cNvSpPr txBox="1">
            <a:spLocks noGrp="1"/>
          </p:cNvSpPr>
          <p:nvPr>
            <p:ph type="body" idx="1"/>
          </p:nvPr>
        </p:nvSpPr>
        <p:spPr>
          <a:xfrm>
            <a:off x="1899641" y="1175582"/>
            <a:ext cx="6787157" cy="49505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400"/>
              </a:spcBef>
              <a:defRPr sz="1800"/>
            </a:pPr>
            <a:r>
              <a:rPr sz="2400" dirty="0"/>
              <a:t>1 Faith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2 Shame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3 Embarrassment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4 Non-Attachment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5 Non-Hatred 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6 Non-Ignorance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7 Enthusiasm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8 Pliancy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9 Conscientiousness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10 Equanimity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11 Non-Harmfulness</a:t>
            </a:r>
          </a:p>
        </p:txBody>
      </p:sp>
    </p:spTree>
    <p:extLst>
      <p:ext uri="{BB962C8B-B14F-4D97-AF65-F5344CB8AC3E}">
        <p14:creationId xmlns:p14="http://schemas.microsoft.com/office/powerpoint/2010/main" val="5214267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build="p" animBg="1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 Placeholder 2"/>
          <p:cNvSpPr txBox="1">
            <a:spLocks noGrp="1"/>
          </p:cNvSpPr>
          <p:nvPr>
            <p:ph type="body" idx="1"/>
          </p:nvPr>
        </p:nvSpPr>
        <p:spPr>
          <a:xfrm>
            <a:off x="341752" y="1201342"/>
            <a:ext cx="8453282" cy="525386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2000"/>
            </a:pPr>
            <a:r>
              <a:rPr dirty="0" smtClean="0"/>
              <a:t>It </a:t>
            </a:r>
            <a:r>
              <a:rPr dirty="0"/>
              <a:t>is a clarity or purity, an aspiring belief and a wish with regard to the qualities of the object. It is the antidote to faithlessness.</a:t>
            </a:r>
          </a:p>
          <a:p>
            <a:r>
              <a:rPr dirty="0"/>
              <a:t>2 Shame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 </a:t>
            </a:r>
            <a:r>
              <a:rPr sz="2000" dirty="0"/>
              <a:t>it is mental factor, it avoids engaging in negative action, by taking oneself as the reason</a:t>
            </a:r>
          </a:p>
          <a:p>
            <a:r>
              <a:rPr dirty="0"/>
              <a:t> 3 Embarrassment </a:t>
            </a:r>
            <a:endParaRPr sz="4000" dirty="0"/>
          </a:p>
          <a:p>
            <a:pPr>
              <a:spcBef>
                <a:spcPts val="400"/>
              </a:spcBef>
              <a:defRPr sz="2000"/>
            </a:pPr>
            <a:r>
              <a:rPr dirty="0"/>
              <a:t>it is mental factor, it avoids engaging in negative action, by taking others as the reason</a:t>
            </a:r>
          </a:p>
          <a:p>
            <a:r>
              <a:rPr dirty="0"/>
              <a:t>4 Non-Attachment  </a:t>
            </a:r>
          </a:p>
          <a:p>
            <a:pPr>
              <a:spcBef>
                <a:spcPts val="400"/>
              </a:spcBef>
              <a:defRPr sz="2000"/>
            </a:pPr>
            <a:r>
              <a:rPr dirty="0"/>
              <a:t>It is a mental factor that is free of attachment, basis for not engaging in negative action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9127" y="379921"/>
            <a:ext cx="137488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3200" dirty="0"/>
              <a:t>1 Faith </a:t>
            </a:r>
          </a:p>
        </p:txBody>
      </p:sp>
    </p:spTree>
    <p:extLst>
      <p:ext uri="{BB962C8B-B14F-4D97-AF65-F5344CB8AC3E}">
        <p14:creationId xmlns:p14="http://schemas.microsoft.com/office/powerpoint/2010/main" val="2643929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 animBg="1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98" y="721225"/>
            <a:ext cx="8526748" cy="584944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rPr dirty="0" smtClean="0"/>
              <a:t>It </a:t>
            </a:r>
            <a:r>
              <a:rPr dirty="0"/>
              <a:t>is a mental factor which is free of animosity. </a:t>
            </a:r>
          </a:p>
          <a:p>
            <a:pPr>
              <a:lnSpc>
                <a:spcPct val="90000"/>
              </a:lnSpc>
              <a:defRPr sz="2400"/>
            </a:pPr>
            <a:endParaRPr dirty="0"/>
          </a:p>
          <a:p>
            <a:pPr>
              <a:lnSpc>
                <a:spcPct val="90000"/>
              </a:lnSpc>
            </a:pPr>
            <a:r>
              <a:rPr dirty="0"/>
              <a:t>6 Non-Ignorance</a:t>
            </a:r>
          </a:p>
          <a:p>
            <a:pPr>
              <a:lnSpc>
                <a:spcPct val="90000"/>
              </a:lnSpc>
            </a:pPr>
            <a:r>
              <a:rPr dirty="0"/>
              <a:t> </a:t>
            </a:r>
            <a:r>
              <a:rPr sz="2400" dirty="0"/>
              <a:t>it is mental factor which is free from ignorance, moreover which is able to act as the antidote to ignorance. </a:t>
            </a:r>
          </a:p>
          <a:p>
            <a:pPr>
              <a:lnSpc>
                <a:spcPct val="90000"/>
              </a:lnSpc>
              <a:defRPr sz="2400"/>
            </a:pPr>
            <a:endParaRPr sz="2400" dirty="0"/>
          </a:p>
          <a:p>
            <a:pPr marL="320842" indent="-320842">
              <a:lnSpc>
                <a:spcPct val="90000"/>
              </a:lnSpc>
              <a:buFontTx/>
            </a:pPr>
            <a:r>
              <a:rPr dirty="0"/>
              <a:t>7 Enthusiasm                                                                      </a:t>
            </a:r>
            <a:r>
              <a:rPr sz="2400" dirty="0"/>
              <a:t>              It is joy in virtue, moreover which is the antidote to laziness.</a:t>
            </a:r>
          </a:p>
          <a:p>
            <a:pPr marL="0" indent="0">
              <a:lnSpc>
                <a:spcPct val="90000"/>
              </a:lnSpc>
              <a:buSzTx/>
              <a:buFontTx/>
              <a:buNone/>
            </a:pPr>
            <a:endParaRPr sz="2400" dirty="0"/>
          </a:p>
          <a:p>
            <a:pPr>
              <a:lnSpc>
                <a:spcPct val="90000"/>
              </a:lnSpc>
              <a:defRPr sz="2400"/>
            </a:pPr>
            <a:r>
              <a:rPr dirty="0"/>
              <a:t> </a:t>
            </a:r>
            <a:r>
              <a:rPr sz="3200" dirty="0"/>
              <a:t>8 Pliancy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rPr dirty="0"/>
              <a:t> It is the mere workability of body and mind that comes about through having severed the continuity of physical and mental destructive tendencies.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198" y="136452"/>
            <a:ext cx="307970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20842" indent="-320842"/>
            <a:r>
              <a:rPr lang="it-IT" sz="3200" dirty="0" smtClean="0"/>
              <a:t>  5 </a:t>
            </a:r>
            <a:r>
              <a:rPr lang="it-IT" sz="3200" dirty="0"/>
              <a:t>Non-</a:t>
            </a:r>
            <a:r>
              <a:rPr lang="it-IT" sz="3200" dirty="0" err="1"/>
              <a:t>Hatred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344961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build="p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9256" y="962754"/>
            <a:ext cx="8493205" cy="4932492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spcBef>
                <a:spcPts val="500"/>
              </a:spcBef>
              <a:defRPr sz="2328"/>
            </a:pPr>
            <a:r>
              <a:rPr dirty="0" smtClean="0"/>
              <a:t>It </a:t>
            </a:r>
            <a:r>
              <a:rPr dirty="0"/>
              <a:t>is an awareness and it is not under the control of the afflictions, while abiding with enthusiasm within non-attachment, non-anger and non-ignorance.</a:t>
            </a:r>
          </a:p>
          <a:p>
            <a:pPr marL="332613" indent="-332613" defTabSz="443484">
              <a:defRPr sz="2328"/>
            </a:pPr>
            <a:endParaRPr dirty="0"/>
          </a:p>
          <a:p>
            <a:pPr marL="332613" indent="-332613" defTabSz="443484">
              <a:defRPr sz="3104"/>
            </a:pPr>
            <a:r>
              <a:rPr dirty="0"/>
              <a:t>10 Equanimity </a:t>
            </a:r>
          </a:p>
          <a:p>
            <a:pPr marL="332613" indent="-332613" defTabSz="443484">
              <a:spcBef>
                <a:spcPts val="500"/>
              </a:spcBef>
              <a:defRPr sz="2328"/>
            </a:pPr>
            <a:r>
              <a:rPr dirty="0"/>
              <a:t>It is mere mental equipoise and free from the three poisons.</a:t>
            </a:r>
          </a:p>
          <a:p>
            <a:pPr marL="332613" indent="-332613" defTabSz="443484">
              <a:defRPr sz="2328"/>
            </a:pPr>
            <a:endParaRPr dirty="0"/>
          </a:p>
          <a:p>
            <a:pPr marL="332613" indent="-332613" defTabSz="443484">
              <a:defRPr sz="3104"/>
            </a:pPr>
            <a:r>
              <a:rPr dirty="0"/>
              <a:t>11 Non-Harmfulness </a:t>
            </a:r>
          </a:p>
          <a:p>
            <a:pPr marL="332613" indent="-332613" defTabSz="443484">
              <a:spcBef>
                <a:spcPts val="500"/>
              </a:spcBef>
              <a:defRPr sz="2328"/>
            </a:pPr>
            <a:r>
              <a:rPr dirty="0"/>
              <a:t>It is compassionate mind and wishes sentient beings to be free from suffering, it is without any harmful intent.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1696" y="392754"/>
            <a:ext cx="3988201" cy="5700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11216" indent="-311216" defTabSz="443484">
              <a:defRPr sz="3104"/>
            </a:pPr>
            <a:r>
              <a:rPr lang="en-US" dirty="0"/>
              <a:t>9 Conscientiousness</a:t>
            </a:r>
          </a:p>
        </p:txBody>
      </p:sp>
    </p:spTree>
    <p:extLst>
      <p:ext uri="{BB962C8B-B14F-4D97-AF65-F5344CB8AC3E}">
        <p14:creationId xmlns:p14="http://schemas.microsoft.com/office/powerpoint/2010/main" val="15190298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build="p" animBg="1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>
            <a:spLocks noGrp="1"/>
          </p:cNvSpPr>
          <p:nvPr>
            <p:ph type="title"/>
          </p:nvPr>
        </p:nvSpPr>
        <p:spPr>
          <a:xfrm>
            <a:off x="457200" y="472462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dirty="0"/>
              <a:t>Six root afflictions</a:t>
            </a:r>
          </a:p>
        </p:txBody>
      </p:sp>
      <p:sp>
        <p:nvSpPr>
          <p:cNvPr id="106" name="Text Placeholder 2"/>
          <p:cNvSpPr txBox="1">
            <a:spLocks noGrp="1"/>
          </p:cNvSpPr>
          <p:nvPr>
            <p:ph type="body" idx="1"/>
          </p:nvPr>
        </p:nvSpPr>
        <p:spPr>
          <a:xfrm>
            <a:off x="1500822" y="1615463"/>
            <a:ext cx="7185977" cy="4525964"/>
          </a:xfrm>
          <a:prstGeom prst="rect">
            <a:avLst/>
          </a:prstGeom>
        </p:spPr>
        <p:txBody>
          <a:bodyPr/>
          <a:lstStyle/>
          <a:p>
            <a:r>
              <a:rPr dirty="0"/>
              <a:t>1 Attachment</a:t>
            </a:r>
          </a:p>
          <a:p>
            <a:r>
              <a:rPr dirty="0"/>
              <a:t>2 Anger</a:t>
            </a:r>
          </a:p>
          <a:p>
            <a:r>
              <a:rPr dirty="0"/>
              <a:t>3 Pride</a:t>
            </a:r>
          </a:p>
          <a:p>
            <a:r>
              <a:rPr dirty="0"/>
              <a:t>4 Ignorance</a:t>
            </a:r>
          </a:p>
          <a:p>
            <a:r>
              <a:rPr dirty="0"/>
              <a:t>5 Doubt</a:t>
            </a:r>
          </a:p>
          <a:p>
            <a:r>
              <a:rPr dirty="0"/>
              <a:t>6 Afflicted view</a:t>
            </a:r>
          </a:p>
        </p:txBody>
      </p:sp>
    </p:spTree>
    <p:extLst>
      <p:ext uri="{BB962C8B-B14F-4D97-AF65-F5344CB8AC3E}">
        <p14:creationId xmlns:p14="http://schemas.microsoft.com/office/powerpoint/2010/main" val="5670336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build="p" animBg="1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 Placeholder 2"/>
          <p:cNvSpPr txBox="1">
            <a:spLocks noGrp="1"/>
          </p:cNvSpPr>
          <p:nvPr>
            <p:ph type="body" idx="1"/>
          </p:nvPr>
        </p:nvSpPr>
        <p:spPr>
          <a:xfrm>
            <a:off x="159315" y="650239"/>
            <a:ext cx="8680323" cy="57105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rPr dirty="0" smtClean="0"/>
              <a:t>It </a:t>
            </a:r>
            <a:r>
              <a:rPr dirty="0"/>
              <a:t>is a delusion, one of the three poisons, and is the wish for beautiful outer or inner objects and is based on a distortion of their attractiveness.</a:t>
            </a:r>
          </a:p>
          <a:p>
            <a:pPr marL="0" indent="0">
              <a:buSzTx/>
              <a:buFontTx/>
              <a:buNone/>
              <a:defRPr sz="2400"/>
            </a:pPr>
            <a:endParaRPr dirty="0"/>
          </a:p>
          <a:p>
            <a:r>
              <a:rPr dirty="0"/>
              <a:t>2 Anger</a:t>
            </a:r>
          </a:p>
          <a:p>
            <a:r>
              <a:rPr dirty="0"/>
              <a:t> </a:t>
            </a:r>
            <a:r>
              <a:rPr sz="2400" dirty="0"/>
              <a:t>It is harmful intent towards sentient beings, one of the three poisons. The anger exaggerates the negative qualities of the object.</a:t>
            </a:r>
          </a:p>
          <a:p>
            <a:pPr>
              <a:defRPr sz="2400"/>
            </a:pPr>
            <a:endParaRPr sz="2400" dirty="0"/>
          </a:p>
          <a:p>
            <a:r>
              <a:rPr dirty="0"/>
              <a:t>3 Pride 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It is a mental factor in the aspect of arrogance or superiority.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9717" y="167940"/>
            <a:ext cx="418761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91026" indent="-391026"/>
            <a:r>
              <a:rPr lang="en-US" sz="3200" dirty="0"/>
              <a:t>1 Attachment /Desire</a:t>
            </a:r>
          </a:p>
        </p:txBody>
      </p:sp>
    </p:spTree>
    <p:extLst>
      <p:ext uri="{BB962C8B-B14F-4D97-AF65-F5344CB8AC3E}">
        <p14:creationId xmlns:p14="http://schemas.microsoft.com/office/powerpoint/2010/main" val="21835642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5086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29768">
              <a:defRPr sz="3666"/>
            </a:lvl1pPr>
          </a:lstStyle>
          <a:p>
            <a:r>
              <a:t>Visible forms</a:t>
            </a:r>
          </a:p>
        </p:txBody>
      </p:sp>
      <p:sp>
        <p:nvSpPr>
          <p:cNvPr id="115" name="TextBox 5"/>
          <p:cNvSpPr txBox="1"/>
          <p:nvPr/>
        </p:nvSpPr>
        <p:spPr>
          <a:xfrm>
            <a:off x="6713480" y="1039166"/>
            <a:ext cx="1379382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Shape</a:t>
            </a:r>
          </a:p>
        </p:txBody>
      </p:sp>
      <p:sp>
        <p:nvSpPr>
          <p:cNvPr id="116" name="TextBox 7"/>
          <p:cNvSpPr txBox="1"/>
          <p:nvPr/>
        </p:nvSpPr>
        <p:spPr>
          <a:xfrm>
            <a:off x="6583302" y="1639331"/>
            <a:ext cx="1583906" cy="2669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1 Long</a:t>
            </a:r>
          </a:p>
          <a:p>
            <a:r>
              <a:t>2 Short</a:t>
            </a:r>
          </a:p>
          <a:p>
            <a:r>
              <a:t>3 High</a:t>
            </a:r>
          </a:p>
          <a:p>
            <a:r>
              <a:t>4 Low</a:t>
            </a:r>
          </a:p>
          <a:p>
            <a:r>
              <a:t>5 Square</a:t>
            </a:r>
          </a:p>
          <a:p>
            <a:r>
              <a:t>6 Circle</a:t>
            </a:r>
          </a:p>
          <a:p>
            <a:r>
              <a:t>7 Level </a:t>
            </a:r>
          </a:p>
          <a:p>
            <a:r>
              <a:t>8 Not-level </a:t>
            </a:r>
          </a:p>
        </p:txBody>
      </p:sp>
      <p:pic>
        <p:nvPicPr>
          <p:cNvPr id="11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06209" y="3636664"/>
            <a:ext cx="3035302" cy="3035302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TextBox 8"/>
          <p:cNvSpPr txBox="1"/>
          <p:nvPr/>
        </p:nvSpPr>
        <p:spPr>
          <a:xfrm>
            <a:off x="3979991" y="2447263"/>
            <a:ext cx="1368682" cy="634713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FF"/>
                </a:solidFill>
              </a:defRPr>
            </a:pPr>
            <a:r>
              <a:rPr dirty="0"/>
              <a:t>Scientific</a:t>
            </a:r>
          </a:p>
          <a:p>
            <a:pPr>
              <a:defRPr>
                <a:solidFill>
                  <a:srgbClr val="0000FF"/>
                </a:solidFill>
              </a:defRPr>
            </a:pPr>
            <a:r>
              <a:rPr dirty="0"/>
              <a:t> perspective </a:t>
            </a:r>
          </a:p>
        </p:txBody>
      </p:sp>
      <p:sp>
        <p:nvSpPr>
          <p:cNvPr id="119" name="TextBox 12"/>
          <p:cNvSpPr txBox="1"/>
          <p:nvPr/>
        </p:nvSpPr>
        <p:spPr>
          <a:xfrm>
            <a:off x="299719" y="1747228"/>
            <a:ext cx="2046395" cy="4422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Primary colors</a:t>
            </a:r>
          </a:p>
          <a:p>
            <a:r>
              <a:t>1 Blue </a:t>
            </a:r>
          </a:p>
          <a:p>
            <a:r>
              <a:t>2 Yellow </a:t>
            </a:r>
          </a:p>
          <a:p>
            <a:r>
              <a:t>3 White</a:t>
            </a:r>
          </a:p>
          <a:p>
            <a:r>
              <a:t>4 Red</a:t>
            </a:r>
          </a:p>
          <a:p>
            <a:pPr>
              <a:defRPr b="1"/>
            </a:pPr>
            <a:endParaRPr/>
          </a:p>
          <a:p>
            <a:pPr>
              <a:defRPr b="1"/>
            </a:pPr>
            <a:r>
              <a:t>Secondary  colors</a:t>
            </a:r>
          </a:p>
          <a:p>
            <a:r>
              <a:t>1 Cloud </a:t>
            </a:r>
          </a:p>
          <a:p>
            <a:r>
              <a:t>2 Smoke </a:t>
            </a:r>
          </a:p>
          <a:p>
            <a:r>
              <a:t>3 Dust’s color </a:t>
            </a:r>
          </a:p>
          <a:p>
            <a:r>
              <a:t>4 Mist </a:t>
            </a:r>
          </a:p>
          <a:p>
            <a:r>
              <a:t>5 Lightness </a:t>
            </a:r>
          </a:p>
          <a:p>
            <a:r>
              <a:t>6 Darkness </a:t>
            </a:r>
          </a:p>
          <a:p>
            <a:r>
              <a:t>7 Shadow </a:t>
            </a:r>
          </a:p>
          <a:p>
            <a:r>
              <a:t>8 Sunlight </a:t>
            </a:r>
          </a:p>
        </p:txBody>
      </p:sp>
      <p:sp>
        <p:nvSpPr>
          <p:cNvPr id="120" name="TextBox 13"/>
          <p:cNvSpPr txBox="1"/>
          <p:nvPr/>
        </p:nvSpPr>
        <p:spPr>
          <a:xfrm>
            <a:off x="443914" y="1039166"/>
            <a:ext cx="1379382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Color</a:t>
            </a:r>
          </a:p>
        </p:txBody>
      </p:sp>
      <p:sp>
        <p:nvSpPr>
          <p:cNvPr id="121" name="Down Arrow 2"/>
          <p:cNvSpPr/>
          <p:nvPr/>
        </p:nvSpPr>
        <p:spPr>
          <a:xfrm>
            <a:off x="4516165" y="3093593"/>
            <a:ext cx="296334" cy="532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590"/>
                </a:moveTo>
                <a:lnTo>
                  <a:pt x="5400" y="15590"/>
                </a:lnTo>
                <a:lnTo>
                  <a:pt x="5400" y="0"/>
                </a:lnTo>
                <a:lnTo>
                  <a:pt x="16200" y="0"/>
                </a:lnTo>
                <a:lnTo>
                  <a:pt x="16200" y="15590"/>
                </a:lnTo>
                <a:lnTo>
                  <a:pt x="21600" y="1559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3F80CE"/>
              </a:gs>
              <a:gs pos="100000">
                <a:schemeClr val="accent1">
                  <a:hueOff val="357503"/>
                  <a:satOff val="54545"/>
                  <a:lumOff val="29273"/>
                </a:schemeClr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2" animBg="1" advAuto="0"/>
      <p:bldP spid="116" grpId="7" build="p" bldLvl="5" animBg="1" advAuto="0"/>
      <p:bldP spid="117" grpId="6" animBg="1" advAuto="0"/>
      <p:bldP spid="118" grpId="4" animBg="1" advAuto="0"/>
      <p:bldP spid="119" grpId="3" build="p" bldLvl="5" animBg="1" advAuto="0"/>
      <p:bldP spid="120" grpId="1" animBg="1" advAuto="0"/>
      <p:bldP spid="121" grpId="5" animBg="1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 Placeholder 2"/>
          <p:cNvSpPr txBox="1">
            <a:spLocks noGrp="1"/>
          </p:cNvSpPr>
          <p:nvPr>
            <p:ph type="body" idx="1"/>
          </p:nvPr>
        </p:nvSpPr>
        <p:spPr>
          <a:xfrm>
            <a:off x="279697" y="1238558"/>
            <a:ext cx="8342438" cy="5069699"/>
          </a:xfrm>
          <a:prstGeom prst="rect">
            <a:avLst/>
          </a:prstGeom>
        </p:spPr>
        <p:txBody>
          <a:bodyPr/>
          <a:lstStyle/>
          <a:p>
            <a:pPr marL="301752" indent="-301752" defTabSz="402336">
              <a:lnSpc>
                <a:spcPct val="80000"/>
              </a:lnSpc>
              <a:spcBef>
                <a:spcPts val="400"/>
              </a:spcBef>
              <a:defRPr sz="2112"/>
            </a:pPr>
            <a:r>
              <a:rPr dirty="0" smtClean="0"/>
              <a:t>It </a:t>
            </a:r>
            <a:r>
              <a:rPr dirty="0"/>
              <a:t>is an active misconception or a negative mental state obstructing the knowledge of reality. It is any not knowing, and one of the three poisons.</a:t>
            </a:r>
          </a:p>
          <a:p>
            <a:pPr marL="0" indent="0" defTabSz="402336">
              <a:lnSpc>
                <a:spcPct val="80000"/>
              </a:lnSpc>
              <a:spcBef>
                <a:spcPts val="400"/>
              </a:spcBef>
              <a:buSzTx/>
              <a:buFontTx/>
              <a:buNone/>
              <a:defRPr sz="1936"/>
            </a:pPr>
            <a:r>
              <a:rPr dirty="0"/>
              <a:t>  </a:t>
            </a:r>
            <a:endParaRPr sz="2112" dirty="0"/>
          </a:p>
          <a:p>
            <a:pPr marL="332967" indent="-332967" defTabSz="402336">
              <a:lnSpc>
                <a:spcPct val="80000"/>
              </a:lnSpc>
              <a:spcBef>
                <a:spcPts val="600"/>
              </a:spcBef>
              <a:defRPr sz="2552"/>
            </a:pPr>
            <a:r>
              <a:rPr sz="2816" dirty="0"/>
              <a:t>5  Doubt</a:t>
            </a:r>
            <a:r>
              <a:rPr dirty="0"/>
              <a:t> </a:t>
            </a:r>
          </a:p>
          <a:p>
            <a:pPr marL="301752" indent="-301752" defTabSz="402336">
              <a:lnSpc>
                <a:spcPct val="80000"/>
              </a:lnSpc>
              <a:spcBef>
                <a:spcPts val="400"/>
              </a:spcBef>
              <a:defRPr sz="2288"/>
            </a:pPr>
            <a:r>
              <a:rPr dirty="0"/>
              <a:t>It is mental factor and it prevents one from engaging in virtue.</a:t>
            </a:r>
          </a:p>
          <a:p>
            <a:pPr marL="301752" indent="-301752" defTabSz="402336">
              <a:lnSpc>
                <a:spcPct val="80000"/>
              </a:lnSpc>
              <a:spcBef>
                <a:spcPts val="600"/>
              </a:spcBef>
              <a:defRPr sz="2112"/>
            </a:pPr>
            <a:endParaRPr dirty="0"/>
          </a:p>
          <a:p>
            <a:pPr marL="332967" indent="-332967" defTabSz="402336">
              <a:lnSpc>
                <a:spcPct val="80000"/>
              </a:lnSpc>
              <a:spcBef>
                <a:spcPts val="600"/>
              </a:spcBef>
              <a:defRPr sz="2552"/>
            </a:pPr>
            <a:r>
              <a:rPr sz="2816" dirty="0"/>
              <a:t>6  Afflicted View</a:t>
            </a:r>
            <a:r>
              <a:rPr dirty="0"/>
              <a:t> </a:t>
            </a:r>
          </a:p>
          <a:p>
            <a:pPr marL="301752" indent="-301752" defTabSz="402336">
              <a:lnSpc>
                <a:spcPct val="80000"/>
              </a:lnSpc>
              <a:spcBef>
                <a:spcPts val="500"/>
              </a:spcBef>
              <a:defRPr sz="2552"/>
            </a:pPr>
            <a:r>
              <a:rPr dirty="0"/>
              <a:t>There are five afflicted views: </a:t>
            </a:r>
          </a:p>
          <a:p>
            <a:pPr marL="301752" indent="-301752" defTabSz="402336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 1 The view of the transitory collections.</a:t>
            </a:r>
          </a:p>
          <a:p>
            <a:pPr marL="301752" indent="-301752" defTabSz="402336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 2 Extreme view.</a:t>
            </a:r>
          </a:p>
          <a:p>
            <a:pPr marL="301752" indent="-301752" defTabSz="402336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 3 Grasping views as supreme.</a:t>
            </a:r>
          </a:p>
          <a:p>
            <a:pPr marL="301752" indent="-301752" defTabSz="402336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 4 Grasping at wrong moralities and disciplines as supreme. </a:t>
            </a:r>
          </a:p>
          <a:p>
            <a:pPr marL="301752" indent="-301752" defTabSz="402336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 5 Wrong view.</a:t>
            </a:r>
          </a:p>
          <a:p>
            <a:pPr marL="0" indent="0" defTabSz="402336">
              <a:lnSpc>
                <a:spcPct val="80000"/>
              </a:lnSpc>
              <a:spcBef>
                <a:spcPts val="400"/>
              </a:spcBef>
              <a:buSzTx/>
              <a:buNone/>
              <a:defRPr sz="1936"/>
            </a:pPr>
            <a:r>
              <a:rPr dirty="0"/>
              <a:t>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1697" y="465720"/>
            <a:ext cx="3180066" cy="620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2341" indent="-282341" defTabSz="402336">
              <a:defRPr sz="3432"/>
            </a:pPr>
            <a:r>
              <a:rPr lang="de-DE" dirty="0"/>
              <a:t>4  </a:t>
            </a:r>
            <a:r>
              <a:rPr lang="de-DE" dirty="0" err="1"/>
              <a:t>Ignorance</a:t>
            </a:r>
            <a:r>
              <a:rPr lang="de-DE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6184728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11480" y="1074933"/>
            <a:ext cx="8229600" cy="53975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rPr lang="en-US" sz="2800" dirty="0"/>
              <a:t>Sound</a:t>
            </a:r>
          </a:p>
          <a:p>
            <a:r>
              <a:rPr lang="en-US" sz="1600" dirty="0"/>
              <a:t>1  Manufactured  sound</a:t>
            </a:r>
          </a:p>
          <a:p>
            <a:r>
              <a:rPr lang="en-US" sz="1600" dirty="0"/>
              <a:t>2 Natural sound</a:t>
            </a:r>
          </a:p>
          <a:p>
            <a:pPr marL="0" indent="0">
              <a:buNone/>
            </a:pPr>
            <a:endParaRPr dirty="0"/>
          </a:p>
        </p:txBody>
      </p:sp>
      <p:sp>
        <p:nvSpPr>
          <p:cNvPr id="124" name="TextBox 4"/>
          <p:cNvSpPr txBox="1"/>
          <p:nvPr/>
        </p:nvSpPr>
        <p:spPr>
          <a:xfrm>
            <a:off x="689187" y="4031448"/>
            <a:ext cx="2152227" cy="13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rPr dirty="0"/>
              <a:t>Element</a:t>
            </a:r>
          </a:p>
          <a:p>
            <a:pPr>
              <a:defRPr sz="1400"/>
            </a:pPr>
            <a:r>
              <a:rPr dirty="0"/>
              <a:t>1) Earth - </a:t>
            </a:r>
            <a:r>
              <a:rPr i="1" dirty="0"/>
              <a:t>Hard / Solid </a:t>
            </a:r>
          </a:p>
          <a:p>
            <a:pPr>
              <a:defRPr sz="1400"/>
            </a:pPr>
            <a:r>
              <a:rPr dirty="0"/>
              <a:t>2) Water – </a:t>
            </a:r>
            <a:r>
              <a:rPr i="1" dirty="0"/>
              <a:t>Wet / Moist </a:t>
            </a:r>
          </a:p>
          <a:p>
            <a:pPr>
              <a:defRPr sz="1400"/>
            </a:pPr>
            <a:r>
              <a:rPr dirty="0"/>
              <a:t>3) Fire – </a:t>
            </a:r>
            <a:r>
              <a:rPr i="1" dirty="0"/>
              <a:t>Hot / Burning </a:t>
            </a:r>
          </a:p>
          <a:p>
            <a:pPr>
              <a:defRPr sz="1400"/>
            </a:pPr>
            <a:r>
              <a:rPr dirty="0"/>
              <a:t>4) Wind – </a:t>
            </a:r>
            <a:r>
              <a:rPr i="1" dirty="0"/>
              <a:t>Light / Moving</a:t>
            </a:r>
          </a:p>
        </p:txBody>
      </p:sp>
      <p:sp>
        <p:nvSpPr>
          <p:cNvPr id="126" name="TextBox 6"/>
          <p:cNvSpPr txBox="1"/>
          <p:nvPr/>
        </p:nvSpPr>
        <p:spPr>
          <a:xfrm>
            <a:off x="3546688" y="1074933"/>
            <a:ext cx="2310977" cy="10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/>
            </a:pPr>
            <a:r>
              <a:rPr dirty="0"/>
              <a:t>Smell</a:t>
            </a:r>
          </a:p>
          <a:p>
            <a:r>
              <a:rPr dirty="0"/>
              <a:t>1  Natural smell</a:t>
            </a:r>
          </a:p>
          <a:p>
            <a:r>
              <a:rPr dirty="0"/>
              <a:t>2 Unnatural smell</a:t>
            </a:r>
          </a:p>
        </p:txBody>
      </p:sp>
      <p:sp>
        <p:nvSpPr>
          <p:cNvPr id="127" name="TextBox 7"/>
          <p:cNvSpPr txBox="1"/>
          <p:nvPr/>
        </p:nvSpPr>
        <p:spPr>
          <a:xfrm>
            <a:off x="6330103" y="1121099"/>
            <a:ext cx="2310977" cy="2002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/>
            </a:pPr>
            <a:r>
              <a:rPr dirty="0"/>
              <a:t>Taste</a:t>
            </a:r>
          </a:p>
          <a:p>
            <a:pPr>
              <a:defRPr sz="1600"/>
            </a:pPr>
            <a:r>
              <a:rPr dirty="0"/>
              <a:t>1) Sweet - </a:t>
            </a:r>
            <a:r>
              <a:rPr i="1" dirty="0"/>
              <a:t>Sugar </a:t>
            </a:r>
          </a:p>
          <a:p>
            <a:pPr>
              <a:defRPr sz="1600"/>
            </a:pPr>
            <a:r>
              <a:rPr dirty="0"/>
              <a:t>2) Sour – </a:t>
            </a:r>
            <a:r>
              <a:rPr i="1" dirty="0"/>
              <a:t>Lemon </a:t>
            </a:r>
          </a:p>
          <a:p>
            <a:pPr>
              <a:defRPr sz="1600"/>
            </a:pPr>
            <a:r>
              <a:rPr dirty="0"/>
              <a:t>3 Bitter – Coffee</a:t>
            </a:r>
          </a:p>
          <a:p>
            <a:pPr>
              <a:defRPr sz="1600"/>
            </a:pPr>
            <a:r>
              <a:rPr dirty="0"/>
              <a:t>4) Astringent – </a:t>
            </a:r>
            <a:r>
              <a:rPr i="1" dirty="0"/>
              <a:t>Cranberries</a:t>
            </a:r>
          </a:p>
          <a:p>
            <a:pPr>
              <a:defRPr sz="1600"/>
            </a:pPr>
            <a:r>
              <a:rPr dirty="0"/>
              <a:t>5) Spicy – </a:t>
            </a:r>
            <a:r>
              <a:rPr i="1" dirty="0"/>
              <a:t>Chillies</a:t>
            </a:r>
          </a:p>
          <a:p>
            <a:pPr>
              <a:defRPr sz="1600"/>
            </a:pPr>
            <a:r>
              <a:rPr dirty="0"/>
              <a:t>6) Salty – </a:t>
            </a:r>
            <a:r>
              <a:rPr i="1" dirty="0"/>
              <a:t>Salt </a:t>
            </a:r>
          </a:p>
        </p:txBody>
      </p:sp>
      <p:sp>
        <p:nvSpPr>
          <p:cNvPr id="128" name="TextBox 8"/>
          <p:cNvSpPr txBox="1"/>
          <p:nvPr/>
        </p:nvSpPr>
        <p:spPr>
          <a:xfrm>
            <a:off x="2623821" y="2721537"/>
            <a:ext cx="2310977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 dirty="0"/>
              <a:t>Tangible/Touch</a:t>
            </a:r>
          </a:p>
        </p:txBody>
      </p:sp>
      <p:sp>
        <p:nvSpPr>
          <p:cNvPr id="129" name="TextBox 9"/>
          <p:cNvSpPr txBox="1"/>
          <p:nvPr/>
        </p:nvSpPr>
        <p:spPr>
          <a:xfrm>
            <a:off x="5026237" y="3945121"/>
            <a:ext cx="3083561" cy="240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rPr dirty="0"/>
              <a:t>Element Derivatives</a:t>
            </a:r>
          </a:p>
          <a:p>
            <a:r>
              <a:rPr dirty="0"/>
              <a:t>1  Smooth </a:t>
            </a:r>
          </a:p>
          <a:p>
            <a:r>
              <a:rPr dirty="0"/>
              <a:t>2  Rough </a:t>
            </a:r>
          </a:p>
          <a:p>
            <a:r>
              <a:rPr dirty="0"/>
              <a:t>3  Heavy </a:t>
            </a:r>
          </a:p>
          <a:p>
            <a:r>
              <a:rPr dirty="0"/>
              <a:t>4  Light </a:t>
            </a:r>
          </a:p>
          <a:p>
            <a:r>
              <a:rPr dirty="0"/>
              <a:t>5  </a:t>
            </a:r>
            <a:r>
              <a:rPr dirty="0" smtClean="0"/>
              <a:t>Cold</a:t>
            </a:r>
            <a:endParaRPr lang="en-US" dirty="0" smtClean="0"/>
          </a:p>
          <a:p>
            <a:r>
              <a:rPr dirty="0" smtClean="0"/>
              <a:t>6  </a:t>
            </a:r>
            <a:r>
              <a:rPr lang="en-US" dirty="0" smtClean="0"/>
              <a:t>Thirst</a:t>
            </a:r>
            <a:r>
              <a:rPr dirty="0" smtClean="0"/>
              <a:t> </a:t>
            </a:r>
            <a:endParaRPr lang="en-US" dirty="0" smtClean="0"/>
          </a:p>
          <a:p>
            <a:r>
              <a:rPr lang="en-US" dirty="0" smtClean="0"/>
              <a:t>7   Hunger</a:t>
            </a:r>
            <a:endParaRPr dirty="0"/>
          </a:p>
        </p:txBody>
      </p:sp>
      <p:sp>
        <p:nvSpPr>
          <p:cNvPr id="130" name="Straight Arrow Connector 3"/>
          <p:cNvSpPr/>
          <p:nvPr/>
        </p:nvSpPr>
        <p:spPr>
          <a:xfrm flipH="1">
            <a:off x="1581151" y="3183203"/>
            <a:ext cx="1471085" cy="89655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31" name="Straight Arrow Connector 11"/>
          <p:cNvSpPr/>
          <p:nvPr/>
        </p:nvSpPr>
        <p:spPr>
          <a:xfrm>
            <a:off x="4201582" y="3183203"/>
            <a:ext cx="1270002" cy="715406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32" name="TextBox 14"/>
          <p:cNvSpPr txBox="1"/>
          <p:nvPr/>
        </p:nvSpPr>
        <p:spPr>
          <a:xfrm>
            <a:off x="502919" y="124394"/>
            <a:ext cx="7801611" cy="49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rPr dirty="0"/>
              <a:t>   </a:t>
            </a:r>
            <a:r>
              <a:rPr sz="3200" dirty="0"/>
              <a:t>Sound,     Smell,      Taste,     Tangible/Touch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30" grpId="0" animBg="1"/>
      <p:bldP spid="1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/>
          <p:cNvSpPr txBox="1">
            <a:spLocks noGrp="1"/>
          </p:cNvSpPr>
          <p:nvPr>
            <p:ph type="title"/>
          </p:nvPr>
        </p:nvSpPr>
        <p:spPr>
          <a:xfrm>
            <a:off x="457200" y="511415"/>
            <a:ext cx="82296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43484">
              <a:defRPr sz="3783"/>
            </a:pPr>
            <a:r>
              <a:rPr sz="3600" dirty="0"/>
              <a:t>Non associated compositional factors</a:t>
            </a:r>
            <a:br>
              <a:rPr sz="3600" dirty="0"/>
            </a:br>
            <a:endParaRPr sz="3600" dirty="0"/>
          </a:p>
        </p:txBody>
      </p:sp>
      <p:sp>
        <p:nvSpPr>
          <p:cNvPr id="13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SzTx/>
              <a:buNone/>
            </a:pPr>
            <a:r>
              <a:rPr dirty="0"/>
              <a:t> </a:t>
            </a:r>
            <a:r>
              <a:rPr sz="2400" dirty="0"/>
              <a:t>Non associated compositional factors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dirty="0"/>
              <a:t/>
            </a:r>
            <a:br>
              <a:rPr dirty="0"/>
            </a:br>
            <a:r>
              <a:rPr dirty="0"/>
              <a:t>  Which is neither form nor consciousness</a:t>
            </a:r>
          </a:p>
          <a:p>
            <a:pPr marL="0" indent="0">
              <a:lnSpc>
                <a:spcPct val="90000"/>
              </a:lnSpc>
              <a:buSzTx/>
              <a:buNone/>
              <a:defRPr sz="2400"/>
            </a:pPr>
            <a:endParaRPr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lang="en-US" dirty="0" err="1" smtClean="0"/>
              <a:t>Eg</a:t>
            </a:r>
            <a:r>
              <a:rPr lang="en-US" dirty="0" smtClean="0"/>
              <a:t>,</a:t>
            </a:r>
            <a:r>
              <a:rPr dirty="0" smtClean="0"/>
              <a:t> </a:t>
            </a: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dirty="0" smtClean="0"/>
              <a:t> </a:t>
            </a: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lang="en-US" dirty="0" smtClean="0"/>
              <a:t>   </a:t>
            </a:r>
            <a:r>
              <a:rPr dirty="0" smtClean="0"/>
              <a:t>Living </a:t>
            </a:r>
            <a:r>
              <a:rPr dirty="0"/>
              <a:t>being</a:t>
            </a:r>
          </a:p>
          <a:p>
            <a:pPr marL="0" indent="0">
              <a:lnSpc>
                <a:spcPct val="90000"/>
              </a:lnSpc>
              <a:buSzTx/>
              <a:buNone/>
              <a:defRPr sz="2400"/>
            </a:pPr>
            <a:endParaRPr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dirty="0"/>
              <a:t>  Impermanent</a:t>
            </a:r>
          </a:p>
          <a:p>
            <a:pPr marL="0" indent="0">
              <a:lnSpc>
                <a:spcPct val="90000"/>
              </a:lnSpc>
              <a:buSzTx/>
              <a:buNone/>
              <a:defRPr sz="2400"/>
            </a:pPr>
            <a:endParaRPr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dirty="0"/>
              <a:t>  Time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rPr dirty="0"/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Mind / Consciousness</a:t>
            </a:r>
          </a:p>
        </p:txBody>
      </p:sp>
      <p:sp>
        <p:nvSpPr>
          <p:cNvPr id="14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In general consciousness is defined as that which is clear and knowing, 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 Consciousness is clarity and knowing.</a:t>
            </a:r>
          </a:p>
          <a:p>
            <a:pPr marL="0" indent="0">
              <a:buSzTx/>
              <a:buNone/>
            </a:pPr>
            <a:r>
              <a:t>By Purchok Ngawang Jampa:</a:t>
            </a:r>
          </a:p>
          <a:p>
            <a:pPr marL="0" indent="0">
              <a:buSzTx/>
              <a:buNone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defRPr sz="4000"/>
            </a:pPr>
            <a:r>
              <a:t>Six  consciousnesses </a:t>
            </a:r>
          </a:p>
          <a:p>
            <a:pPr>
              <a:defRPr sz="4000"/>
            </a:pPr>
            <a:endParaRPr/>
          </a:p>
          <a:p>
            <a:pPr>
              <a:defRPr sz="4000"/>
            </a:pPr>
            <a:endParaRPr/>
          </a:p>
          <a:p>
            <a:pPr>
              <a:spcBef>
                <a:spcPts val="900"/>
              </a:spcBef>
              <a:defRPr sz="4000"/>
            </a:pPr>
            <a:r>
              <a:t>Eight consciousnesses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>
            <a:spLocks noGrp="1"/>
          </p:cNvSpPr>
          <p:nvPr>
            <p:ph type="title"/>
          </p:nvPr>
        </p:nvSpPr>
        <p:spPr>
          <a:xfrm>
            <a:off x="457200" y="95250"/>
            <a:ext cx="8229600" cy="58208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182880">
              <a:defRPr sz="1560"/>
            </a:pPr>
            <a:r>
              <a:rPr sz="3600" dirty="0"/>
              <a:t/>
            </a:r>
            <a:br>
              <a:rPr sz="3600" dirty="0"/>
            </a:br>
            <a:r>
              <a:rPr sz="3600" dirty="0"/>
              <a:t>The six  consciousnesses </a:t>
            </a:r>
            <a:br>
              <a:rPr sz="3600" dirty="0"/>
            </a:br>
            <a:endParaRPr sz="3600" dirty="0"/>
          </a:p>
        </p:txBody>
      </p:sp>
      <p:sp>
        <p:nvSpPr>
          <p:cNvPr id="14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804332"/>
            <a:ext cx="8229600" cy="555466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1 Eye consciousness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2 Ear consciousness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3 Nose consciousness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4 Tongue consciousness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5 Body consciousness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6 Mental consciousness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1" build="p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8758</TotalTime>
  <Words>1747</Words>
  <Application>Microsoft Macintosh PowerPoint</Application>
  <PresentationFormat>On-screen Show (4:3)</PresentationFormat>
  <Paragraphs>401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Buddhist psychology</vt:lpstr>
      <vt:lpstr>The Phenomena in General </vt:lpstr>
      <vt:lpstr>Form</vt:lpstr>
      <vt:lpstr>Visible forms</vt:lpstr>
      <vt:lpstr>PowerPoint Presentation</vt:lpstr>
      <vt:lpstr>Non associated compositional factors </vt:lpstr>
      <vt:lpstr>Mind / Consciousness</vt:lpstr>
      <vt:lpstr>PowerPoint Presentation</vt:lpstr>
      <vt:lpstr> The six  consciousnesses  </vt:lpstr>
      <vt:lpstr> Four conditions  </vt:lpstr>
      <vt:lpstr>  How to produce consciousness?  </vt:lpstr>
      <vt:lpstr>The eight consciousnesses </vt:lpstr>
      <vt:lpstr> The Four Schools of Buddhist philosophy </vt:lpstr>
      <vt:lpstr> The eight consciousnesses  </vt:lpstr>
      <vt:lpstr>Conceptual thought and Non-conceptual thought</vt:lpstr>
      <vt:lpstr>Non-conceptual thought/awareness </vt:lpstr>
      <vt:lpstr> Short review </vt:lpstr>
      <vt:lpstr>Valid cognition and invalid cognition </vt:lpstr>
      <vt:lpstr>Two kinds of valid cognition</vt:lpstr>
      <vt:lpstr>Two kinds of hidden phenomena</vt:lpstr>
      <vt:lpstr>5  Invalid cognitions</vt:lpstr>
      <vt:lpstr>  བློ་རིག་བདུན།     Seven types of awareness,                    Seven ways of knowing,                           Seven fold division of mind </vt:lpstr>
      <vt:lpstr>Mind and mental factors</vt:lpstr>
      <vt:lpstr>Mental factors</vt:lpstr>
      <vt:lpstr>Five ever-functioning mental factors</vt:lpstr>
      <vt:lpstr>Recognize different part of image  </vt:lpstr>
      <vt:lpstr>Recognize different part of image  </vt:lpstr>
      <vt:lpstr>PowerPoint Presentation</vt:lpstr>
      <vt:lpstr>Five ever-functioning mental factors</vt:lpstr>
      <vt:lpstr>Five ascertaining mental factors</vt:lpstr>
      <vt:lpstr>PowerPoint Presentation</vt:lpstr>
      <vt:lpstr>Five ascertaining mental factors</vt:lpstr>
      <vt:lpstr>Five ever-functioning mental factors</vt:lpstr>
      <vt:lpstr>Eleven Virtuous Mental Factors</vt:lpstr>
      <vt:lpstr>PowerPoint Presentation</vt:lpstr>
      <vt:lpstr>PowerPoint Presentation</vt:lpstr>
      <vt:lpstr>PowerPoint Presentation</vt:lpstr>
      <vt:lpstr>Six root afflictions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Buddhist psychology</dc:title>
  <cp:lastModifiedBy>LOBSANG TENZIN</cp:lastModifiedBy>
  <cp:revision>210</cp:revision>
  <dcterms:modified xsi:type="dcterms:W3CDTF">2022-03-20T11:19:40Z</dcterms:modified>
</cp:coreProperties>
</file>